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Agrandir" charset="1" panose="00000500000000000000"/>
      <p:regular r:id="rId18"/>
    </p:embeddedFont>
    <p:embeddedFont>
      <p:font typeface="Agrandir Bold" charset="1" panose="00000800000000000000"/>
      <p:regular r:id="rId19"/>
    </p:embeddedFont>
    <p:embeddedFont>
      <p:font typeface="Arimo" charset="1" panose="020B0604020202020204"/>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gif" Type="http://schemas.openxmlformats.org/officeDocument/2006/relationships/image"/><Relationship Id="rId3" Target="../media/image2.gif" Type="http://schemas.openxmlformats.org/officeDocument/2006/relationships/image"/><Relationship Id="rId4" Target="../media/image3.gif"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gif" Type="http://schemas.openxmlformats.org/officeDocument/2006/relationships/image"/><Relationship Id="rId11" Target="../media/image9.gif" Type="http://schemas.openxmlformats.org/officeDocument/2006/relationships/image"/><Relationship Id="rId12" Target="../media/image12.gif" Type="http://schemas.openxmlformats.org/officeDocument/2006/relationships/image"/><Relationship Id="rId13" Target="../media/image38.gif" Type="http://schemas.openxmlformats.org/officeDocument/2006/relationships/image"/><Relationship Id="rId14" Target="../media/image39.gif" Type="http://schemas.openxmlformats.org/officeDocument/2006/relationships/image"/><Relationship Id="rId15" Target="../media/image40.png" Type="http://schemas.openxmlformats.org/officeDocument/2006/relationships/image"/><Relationship Id="rId2" Target="../media/image31.gif" Type="http://schemas.openxmlformats.org/officeDocument/2006/relationships/image"/><Relationship Id="rId3" Target="../media/image16.gif" Type="http://schemas.openxmlformats.org/officeDocument/2006/relationships/image"/><Relationship Id="rId4" Target="../media/image1.gif" Type="http://schemas.openxmlformats.org/officeDocument/2006/relationships/image"/><Relationship Id="rId5" Target="../media/image32.gif" Type="http://schemas.openxmlformats.org/officeDocument/2006/relationships/image"/><Relationship Id="rId6" Target="../media/image33.gif" Type="http://schemas.openxmlformats.org/officeDocument/2006/relationships/image"/><Relationship Id="rId7" Target="../media/image34.gif" Type="http://schemas.openxmlformats.org/officeDocument/2006/relationships/image"/><Relationship Id="rId8" Target="../media/image35.gif" Type="http://schemas.openxmlformats.org/officeDocument/2006/relationships/image"/><Relationship Id="rId9" Target="../media/image36.gif"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gif" Type="http://schemas.openxmlformats.org/officeDocument/2006/relationships/image"/><Relationship Id="rId11" Target="../media/image49.gif" Type="http://schemas.openxmlformats.org/officeDocument/2006/relationships/image"/><Relationship Id="rId12" Target="../media/image50.gif" Type="http://schemas.openxmlformats.org/officeDocument/2006/relationships/image"/><Relationship Id="rId13" Target="../media/image13.gif" Type="http://schemas.openxmlformats.org/officeDocument/2006/relationships/image"/><Relationship Id="rId14" Target="../media/image10.gif" Type="http://schemas.openxmlformats.org/officeDocument/2006/relationships/image"/><Relationship Id="rId15" Target="https://www.sciencedirect.com/science/article/abs/pii/S003132030900079X#preview-section-cited-by" TargetMode="External" Type="http://schemas.openxmlformats.org/officeDocument/2006/relationships/hyperlink"/><Relationship Id="rId16" Target="https://github.com/intel-iot-devkit/sample-videos" TargetMode="External" Type="http://schemas.openxmlformats.org/officeDocument/2006/relationships/hyperlink"/><Relationship Id="rId17" Target="https://www.researchgate.net/profile/Faisal-Adhinata-2/publication/357756596_Gender_Classification_on_Video_Using_FaceNet_Algorithm_and_Supervised_Machine_Learning/links/61e162b48d338833e36b5cc6/Gender-Classification-on-Video-Using-FaceNet-Algorithm-and-Supervised-Machine-Learning.pdf" TargetMode="External" Type="http://schemas.openxmlformats.org/officeDocument/2006/relationships/hyperlink"/><Relationship Id="rId18" Target="https://ieeexplore.ieee.org/abstract/document/10511733" TargetMode="External" Type="http://schemas.openxmlformats.org/officeDocument/2006/relationships/hyperlink"/><Relationship Id="rId19" Target="https://ieeexplore.ieee.org/abstract/document/6737950" TargetMode="External" Type="http://schemas.openxmlformats.org/officeDocument/2006/relationships/hyperlink"/><Relationship Id="rId2" Target="../media/image41.gif" Type="http://schemas.openxmlformats.org/officeDocument/2006/relationships/image"/><Relationship Id="rId3" Target="../media/image42.gif" Type="http://schemas.openxmlformats.org/officeDocument/2006/relationships/image"/><Relationship Id="rId4" Target="../media/image3.gif" Type="http://schemas.openxmlformats.org/officeDocument/2006/relationships/image"/><Relationship Id="rId5" Target="../media/image43.gif" Type="http://schemas.openxmlformats.org/officeDocument/2006/relationships/image"/><Relationship Id="rId6" Target="../media/image44.gif" Type="http://schemas.openxmlformats.org/officeDocument/2006/relationships/image"/><Relationship Id="rId7" Target="../media/image45.gif" Type="http://schemas.openxmlformats.org/officeDocument/2006/relationships/image"/><Relationship Id="rId8" Target="../media/image46.gif" Type="http://schemas.openxmlformats.org/officeDocument/2006/relationships/image"/><Relationship Id="rId9" Target="../media/image47.gif"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gif" Type="http://schemas.openxmlformats.org/officeDocument/2006/relationships/image"/><Relationship Id="rId3" Target="../media/image1.gif" Type="http://schemas.openxmlformats.org/officeDocument/2006/relationships/image"/><Relationship Id="rId4" Target="../media/image13.gif" Type="http://schemas.openxmlformats.org/officeDocument/2006/relationships/image"/><Relationship Id="rId5" Target="../media/image48.gif"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jpeg" Type="http://schemas.openxmlformats.org/officeDocument/2006/relationships/image"/><Relationship Id="rId6" Target="../media/image8.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gif" Type="http://schemas.openxmlformats.org/officeDocument/2006/relationships/image"/><Relationship Id="rId3" Target="../media/image10.gif" Type="http://schemas.openxmlformats.org/officeDocument/2006/relationships/image"/><Relationship Id="rId4"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gif" Type="http://schemas.openxmlformats.org/officeDocument/2006/relationships/image"/><Relationship Id="rId3" Target="../media/image13.gif" Type="http://schemas.openxmlformats.org/officeDocument/2006/relationships/image"/><Relationship Id="rId4"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gif" Type="http://schemas.openxmlformats.org/officeDocument/2006/relationships/image"/><Relationship Id="rId3" Target="../media/image12.gif" Type="http://schemas.openxmlformats.org/officeDocument/2006/relationships/image"/><Relationship Id="rId4" Target="../media/image15.png" Type="http://schemas.openxmlformats.org/officeDocument/2006/relationships/image"/><Relationship Id="rId5" Target="slide3.xml" Type="http://schemas.openxmlformats.org/officeDocument/2006/relationships/slid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gif" Type="http://schemas.openxmlformats.org/officeDocument/2006/relationships/image"/><Relationship Id="rId3" Target="../media/image17.jpeg" Type="http://schemas.openxmlformats.org/officeDocument/2006/relationships/image"/><Relationship Id="rId4" Target="../media/image18.jpeg" Type="http://schemas.openxmlformats.org/officeDocument/2006/relationships/image"/><Relationship Id="rId5" Target="../media/image19.jpeg" Type="http://schemas.openxmlformats.org/officeDocument/2006/relationships/image"/><Relationship Id="rId6" Target="../media/image20.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gif" Type="http://schemas.openxmlformats.org/officeDocument/2006/relationships/image"/><Relationship Id="rId3" Target="../media/image13.gif"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10800000">
            <a:off x="6362027" y="-1787654"/>
            <a:ext cx="15735219" cy="13881357"/>
          </a:xfrm>
          <a:prstGeom prst="rect">
            <a:avLst/>
          </a:prstGeom>
        </p:spPr>
      </p:pic>
      <p:grpSp>
        <p:nvGrpSpPr>
          <p:cNvPr name="Group 3" id="3"/>
          <p:cNvGrpSpPr/>
          <p:nvPr/>
        </p:nvGrpSpPr>
        <p:grpSpPr>
          <a:xfrm rot="0">
            <a:off x="3000871" y="3783471"/>
            <a:ext cx="12286259" cy="2720058"/>
            <a:chOff x="0" y="0"/>
            <a:chExt cx="16381678" cy="3626745"/>
          </a:xfrm>
        </p:grpSpPr>
        <p:sp>
          <p:nvSpPr>
            <p:cNvPr name="TextBox 4" id="4"/>
            <p:cNvSpPr txBox="true"/>
            <p:nvPr/>
          </p:nvSpPr>
          <p:spPr>
            <a:xfrm rot="0">
              <a:off x="0" y="-221615"/>
              <a:ext cx="16381678" cy="2750397"/>
            </a:xfrm>
            <a:prstGeom prst="rect">
              <a:avLst/>
            </a:prstGeom>
          </p:spPr>
          <p:txBody>
            <a:bodyPr anchor="t" rtlCol="false" tIns="0" lIns="0" bIns="0" rIns="0">
              <a:spAutoFit/>
            </a:bodyPr>
            <a:lstStyle/>
            <a:p>
              <a:pPr algn="ctr">
                <a:lnSpc>
                  <a:spcPts val="13667"/>
                </a:lnSpc>
              </a:pPr>
              <a:r>
                <a:rPr lang="en-US" sz="12425">
                  <a:solidFill>
                    <a:srgbClr val="2B2B2B"/>
                  </a:solidFill>
                  <a:latin typeface="Agrandir"/>
                  <a:ea typeface="Agrandir"/>
                  <a:cs typeface="Agrandir"/>
                  <a:sym typeface="Agrandir"/>
                </a:rPr>
                <a:t>W-Secure</a:t>
              </a:r>
            </a:p>
          </p:txBody>
        </p:sp>
        <p:sp>
          <p:nvSpPr>
            <p:cNvPr name="TextBox 5" id="5"/>
            <p:cNvSpPr txBox="true"/>
            <p:nvPr/>
          </p:nvSpPr>
          <p:spPr>
            <a:xfrm rot="0">
              <a:off x="0" y="2864904"/>
              <a:ext cx="16381678" cy="761841"/>
            </a:xfrm>
            <a:prstGeom prst="rect">
              <a:avLst/>
            </a:prstGeom>
          </p:spPr>
          <p:txBody>
            <a:bodyPr anchor="t" rtlCol="false" tIns="0" lIns="0" bIns="0" rIns="0">
              <a:spAutoFit/>
            </a:bodyPr>
            <a:lstStyle/>
            <a:p>
              <a:pPr algn="ctr">
                <a:lnSpc>
                  <a:spcPts val="4206"/>
                </a:lnSpc>
                <a:spcBef>
                  <a:spcPct val="0"/>
                </a:spcBef>
              </a:pPr>
              <a:r>
                <a:rPr lang="en-US" sz="3004">
                  <a:solidFill>
                    <a:srgbClr val="2B2B2B"/>
                  </a:solidFill>
                  <a:latin typeface="Agrandir"/>
                  <a:ea typeface="Agrandir"/>
                  <a:cs typeface="Agrandir"/>
                  <a:sym typeface="Agrandir"/>
                </a:rPr>
                <a:t>Add a short description</a:t>
              </a:r>
            </a:p>
          </p:txBody>
        </p:sp>
      </p:grpSp>
      <p:pic>
        <p:nvPicPr>
          <p:cNvPr name="Picture 6" id="6"/>
          <p:cNvPicPr>
            <a:picLocks noChangeAspect="true"/>
          </p:cNvPicPr>
          <p:nvPr/>
        </p:nvPicPr>
        <p:blipFill>
          <a:blip r:embed="rId3">
            <a:alphaModFix amt="50000"/>
          </a:blip>
          <a:srcRect l="0" t="0" r="0" b="0"/>
          <a:stretch>
            <a:fillRect/>
          </a:stretch>
        </p:blipFill>
        <p:spPr>
          <a:xfrm flipH="false" flipV="false" rot="0">
            <a:off x="-2318726" y="-376453"/>
            <a:ext cx="9743013" cy="1709948"/>
          </a:xfrm>
          <a:prstGeom prst="rect">
            <a:avLst/>
          </a:prstGeom>
        </p:spPr>
      </p:pic>
      <p:pic>
        <p:nvPicPr>
          <p:cNvPr name="Picture 7" id="7"/>
          <p:cNvPicPr>
            <a:picLocks noChangeAspect="true"/>
          </p:cNvPicPr>
          <p:nvPr/>
        </p:nvPicPr>
        <p:blipFill>
          <a:blip r:embed="rId4">
            <a:alphaModFix amt="25000"/>
          </a:blip>
          <a:srcRect l="0" t="0" r="0" b="0"/>
          <a:stretch>
            <a:fillRect/>
          </a:stretch>
        </p:blipFill>
        <p:spPr>
          <a:xfrm flipH="false" flipV="false" rot="-7199120">
            <a:off x="-2896988" y="-1002021"/>
            <a:ext cx="5793977" cy="5895448"/>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0">
            <a:off x="8062521" y="2112153"/>
            <a:ext cx="1675260" cy="1812471"/>
          </a:xfrm>
          <a:prstGeom prst="rect">
            <a:avLst/>
          </a:prstGeom>
        </p:spPr>
      </p:pic>
      <p:pic>
        <p:nvPicPr>
          <p:cNvPr name="Picture 3" id="3"/>
          <p:cNvPicPr>
            <a:picLocks noChangeAspect="true"/>
          </p:cNvPicPr>
          <p:nvPr/>
        </p:nvPicPr>
        <p:blipFill>
          <a:blip r:embed="rId3">
            <a:alphaModFix amt="25000"/>
          </a:blip>
          <a:srcRect l="0" t="0" r="0" b="0"/>
          <a:stretch>
            <a:fillRect/>
          </a:stretch>
        </p:blipFill>
        <p:spPr>
          <a:xfrm flipH="false" flipV="false" rot="0">
            <a:off x="15635686" y="6362376"/>
            <a:ext cx="1623614" cy="1812471"/>
          </a:xfrm>
          <a:prstGeom prst="rect">
            <a:avLst/>
          </a:prstGeom>
        </p:spPr>
      </p:pic>
      <p:pic>
        <p:nvPicPr>
          <p:cNvPr name="Picture 4" id="4"/>
          <p:cNvPicPr>
            <a:picLocks noChangeAspect="true"/>
          </p:cNvPicPr>
          <p:nvPr/>
        </p:nvPicPr>
        <p:blipFill>
          <a:blip r:embed="rId4">
            <a:alphaModFix amt="25000"/>
          </a:blip>
          <a:srcRect l="0" t="0" r="0" b="0"/>
          <a:stretch>
            <a:fillRect/>
          </a:stretch>
        </p:blipFill>
        <p:spPr>
          <a:xfrm flipH="false" flipV="false" rot="0">
            <a:off x="13088429" y="6469145"/>
            <a:ext cx="1812471" cy="1598933"/>
          </a:xfrm>
          <a:prstGeom prst="rect">
            <a:avLst/>
          </a:prstGeom>
        </p:spPr>
      </p:pic>
      <p:pic>
        <p:nvPicPr>
          <p:cNvPr name="Picture 5" id="5"/>
          <p:cNvPicPr>
            <a:picLocks noChangeAspect="true"/>
          </p:cNvPicPr>
          <p:nvPr/>
        </p:nvPicPr>
        <p:blipFill>
          <a:blip r:embed="rId5">
            <a:alphaModFix amt="25000"/>
          </a:blip>
          <a:srcRect l="0" t="0" r="0" b="0"/>
          <a:stretch>
            <a:fillRect/>
          </a:stretch>
        </p:blipFill>
        <p:spPr>
          <a:xfrm flipH="false" flipV="false" rot="0">
            <a:off x="10541172" y="6547521"/>
            <a:ext cx="1812471" cy="1442182"/>
          </a:xfrm>
          <a:prstGeom prst="rect">
            <a:avLst/>
          </a:prstGeom>
        </p:spPr>
      </p:pic>
      <p:pic>
        <p:nvPicPr>
          <p:cNvPr name="Picture 6" id="6"/>
          <p:cNvPicPr>
            <a:picLocks noChangeAspect="true"/>
          </p:cNvPicPr>
          <p:nvPr/>
        </p:nvPicPr>
        <p:blipFill>
          <a:blip r:embed="rId6">
            <a:alphaModFix amt="25000"/>
          </a:blip>
          <a:srcRect l="0" t="0" r="0" b="0"/>
          <a:stretch>
            <a:fillRect/>
          </a:stretch>
        </p:blipFill>
        <p:spPr>
          <a:xfrm flipH="false" flipV="false" rot="0">
            <a:off x="8044179" y="6362376"/>
            <a:ext cx="1762207" cy="1812471"/>
          </a:xfrm>
          <a:prstGeom prst="rect">
            <a:avLst/>
          </a:prstGeom>
        </p:spPr>
      </p:pic>
      <p:pic>
        <p:nvPicPr>
          <p:cNvPr name="Picture 7" id="7"/>
          <p:cNvPicPr>
            <a:picLocks noChangeAspect="true"/>
          </p:cNvPicPr>
          <p:nvPr/>
        </p:nvPicPr>
        <p:blipFill>
          <a:blip r:embed="rId7">
            <a:alphaModFix amt="25000"/>
          </a:blip>
          <a:srcRect l="0" t="0" r="0" b="0"/>
          <a:stretch>
            <a:fillRect/>
          </a:stretch>
        </p:blipFill>
        <p:spPr>
          <a:xfrm flipH="false" flipV="false" rot="0">
            <a:off x="15446829" y="4311911"/>
            <a:ext cx="1812471" cy="1776742"/>
          </a:xfrm>
          <a:prstGeom prst="rect">
            <a:avLst/>
          </a:prstGeom>
        </p:spPr>
      </p:pic>
      <p:pic>
        <p:nvPicPr>
          <p:cNvPr name="Picture 8" id="8"/>
          <p:cNvPicPr>
            <a:picLocks noChangeAspect="true"/>
          </p:cNvPicPr>
          <p:nvPr/>
        </p:nvPicPr>
        <p:blipFill>
          <a:blip r:embed="rId8">
            <a:alphaModFix amt="25000"/>
          </a:blip>
          <a:srcRect l="0" t="0" r="0" b="0"/>
          <a:stretch>
            <a:fillRect/>
          </a:stretch>
        </p:blipFill>
        <p:spPr>
          <a:xfrm flipH="false" flipV="false" rot="0">
            <a:off x="12939517" y="4527914"/>
            <a:ext cx="1812471" cy="1344737"/>
          </a:xfrm>
          <a:prstGeom prst="rect">
            <a:avLst/>
          </a:prstGeom>
        </p:spPr>
      </p:pic>
      <p:pic>
        <p:nvPicPr>
          <p:cNvPr name="Picture 9" id="9"/>
          <p:cNvPicPr>
            <a:picLocks noChangeAspect="true"/>
          </p:cNvPicPr>
          <p:nvPr/>
        </p:nvPicPr>
        <p:blipFill>
          <a:blip r:embed="rId9">
            <a:alphaModFix amt="25000"/>
          </a:blip>
          <a:srcRect l="0" t="0" r="0" b="0"/>
          <a:stretch>
            <a:fillRect/>
          </a:stretch>
        </p:blipFill>
        <p:spPr>
          <a:xfrm flipH="false" flipV="false" rot="0">
            <a:off x="15516417" y="2112153"/>
            <a:ext cx="1742883" cy="1812471"/>
          </a:xfrm>
          <a:prstGeom prst="rect">
            <a:avLst/>
          </a:prstGeom>
        </p:spPr>
      </p:pic>
      <p:pic>
        <p:nvPicPr>
          <p:cNvPr name="Picture 10" id="10"/>
          <p:cNvPicPr>
            <a:picLocks noChangeAspect="true"/>
          </p:cNvPicPr>
          <p:nvPr/>
        </p:nvPicPr>
        <p:blipFill>
          <a:blip r:embed="rId10">
            <a:alphaModFix amt="25000"/>
          </a:blip>
          <a:srcRect l="0" t="0" r="0" b="0"/>
          <a:stretch>
            <a:fillRect/>
          </a:stretch>
        </p:blipFill>
        <p:spPr>
          <a:xfrm flipH="false" flipV="false" rot="0">
            <a:off x="10432205" y="4363179"/>
            <a:ext cx="1812471" cy="1674207"/>
          </a:xfrm>
          <a:prstGeom prst="rect">
            <a:avLst/>
          </a:prstGeom>
        </p:spPr>
      </p:pic>
      <p:pic>
        <p:nvPicPr>
          <p:cNvPr name="Picture 11" id="11"/>
          <p:cNvPicPr>
            <a:picLocks noChangeAspect="true"/>
          </p:cNvPicPr>
          <p:nvPr/>
        </p:nvPicPr>
        <p:blipFill>
          <a:blip r:embed="rId11">
            <a:alphaModFix amt="25000"/>
          </a:blip>
          <a:srcRect l="0" t="0" r="0" b="0"/>
          <a:stretch>
            <a:fillRect/>
          </a:stretch>
        </p:blipFill>
        <p:spPr>
          <a:xfrm flipH="false" flipV="false" rot="0">
            <a:off x="8019047" y="4294046"/>
            <a:ext cx="1718317" cy="1812471"/>
          </a:xfrm>
          <a:prstGeom prst="rect">
            <a:avLst/>
          </a:prstGeom>
        </p:spPr>
      </p:pic>
      <p:pic>
        <p:nvPicPr>
          <p:cNvPr name="Picture 12" id="12"/>
          <p:cNvPicPr>
            <a:picLocks noChangeAspect="true"/>
          </p:cNvPicPr>
          <p:nvPr/>
        </p:nvPicPr>
        <p:blipFill>
          <a:blip r:embed="rId12">
            <a:alphaModFix amt="25000"/>
          </a:blip>
          <a:srcRect l="0" t="0" r="0" b="0"/>
          <a:stretch>
            <a:fillRect/>
          </a:stretch>
        </p:blipFill>
        <p:spPr>
          <a:xfrm flipH="false" flipV="false" rot="0">
            <a:off x="13492810" y="2113754"/>
            <a:ext cx="1812471" cy="1809269"/>
          </a:xfrm>
          <a:prstGeom prst="rect">
            <a:avLst/>
          </a:prstGeom>
        </p:spPr>
      </p:pic>
      <p:pic>
        <p:nvPicPr>
          <p:cNvPr name="Picture 13" id="13"/>
          <p:cNvPicPr>
            <a:picLocks noChangeAspect="true"/>
          </p:cNvPicPr>
          <p:nvPr/>
        </p:nvPicPr>
        <p:blipFill>
          <a:blip r:embed="rId13">
            <a:alphaModFix amt="25000"/>
          </a:blip>
          <a:srcRect l="0" t="0" r="0" b="0"/>
          <a:stretch>
            <a:fillRect/>
          </a:stretch>
        </p:blipFill>
        <p:spPr>
          <a:xfrm flipH="false" flipV="false" rot="0">
            <a:off x="11972523" y="2112153"/>
            <a:ext cx="1309152" cy="1812471"/>
          </a:xfrm>
          <a:prstGeom prst="rect">
            <a:avLst/>
          </a:prstGeom>
        </p:spPr>
      </p:pic>
      <p:pic>
        <p:nvPicPr>
          <p:cNvPr name="Picture 14" id="14"/>
          <p:cNvPicPr>
            <a:picLocks noChangeAspect="true"/>
          </p:cNvPicPr>
          <p:nvPr/>
        </p:nvPicPr>
        <p:blipFill>
          <a:blip r:embed="rId14">
            <a:alphaModFix amt="25000"/>
          </a:blip>
          <a:srcRect l="0" t="0" r="0" b="0"/>
          <a:stretch>
            <a:fillRect/>
          </a:stretch>
        </p:blipFill>
        <p:spPr>
          <a:xfrm flipH="false" flipV="false" rot="0">
            <a:off x="9948916" y="2160875"/>
            <a:ext cx="1812471" cy="1715027"/>
          </a:xfrm>
          <a:prstGeom prst="rect">
            <a:avLst/>
          </a:prstGeom>
        </p:spPr>
      </p:pic>
      <p:grpSp>
        <p:nvGrpSpPr>
          <p:cNvPr name="Group 15" id="15"/>
          <p:cNvGrpSpPr/>
          <p:nvPr/>
        </p:nvGrpSpPr>
        <p:grpSpPr>
          <a:xfrm rot="0">
            <a:off x="7068017" y="2520315"/>
            <a:ext cx="10353318" cy="5246370"/>
            <a:chOff x="0" y="0"/>
            <a:chExt cx="1604000" cy="812800"/>
          </a:xfrm>
        </p:grpSpPr>
        <p:sp>
          <p:nvSpPr>
            <p:cNvPr name="Freeform 16" id="16"/>
            <p:cNvSpPr/>
            <p:nvPr/>
          </p:nvSpPr>
          <p:spPr>
            <a:xfrm flipH="false" flipV="false" rot="0">
              <a:off x="0" y="0"/>
              <a:ext cx="1604000" cy="812800"/>
            </a:xfrm>
            <a:custGeom>
              <a:avLst/>
              <a:gdLst/>
              <a:ahLst/>
              <a:cxnLst/>
              <a:rect r="r" b="b" t="t" l="l"/>
              <a:pathLst>
                <a:path h="812800" w="1604000">
                  <a:moveTo>
                    <a:pt x="17199" y="0"/>
                  </a:moveTo>
                  <a:lnTo>
                    <a:pt x="1586801" y="0"/>
                  </a:lnTo>
                  <a:cubicBezTo>
                    <a:pt x="1591363" y="0"/>
                    <a:pt x="1595737" y="1812"/>
                    <a:pt x="1598962" y="5037"/>
                  </a:cubicBezTo>
                  <a:cubicBezTo>
                    <a:pt x="1602188" y="8263"/>
                    <a:pt x="1604000" y="12637"/>
                    <a:pt x="1604000" y="17199"/>
                  </a:cubicBezTo>
                  <a:lnTo>
                    <a:pt x="1604000" y="795601"/>
                  </a:lnTo>
                  <a:cubicBezTo>
                    <a:pt x="1604000" y="805100"/>
                    <a:pt x="1596300" y="812800"/>
                    <a:pt x="1586801" y="812800"/>
                  </a:cubicBezTo>
                  <a:lnTo>
                    <a:pt x="17199" y="812800"/>
                  </a:lnTo>
                  <a:cubicBezTo>
                    <a:pt x="7700" y="812800"/>
                    <a:pt x="0" y="805100"/>
                    <a:pt x="0" y="795601"/>
                  </a:cubicBezTo>
                  <a:lnTo>
                    <a:pt x="0" y="17199"/>
                  </a:lnTo>
                  <a:cubicBezTo>
                    <a:pt x="0" y="7700"/>
                    <a:pt x="7700" y="0"/>
                    <a:pt x="17199" y="0"/>
                  </a:cubicBezTo>
                  <a:close/>
                </a:path>
              </a:pathLst>
            </a:custGeom>
            <a:blipFill>
              <a:blip r:embed="rId15"/>
              <a:stretch>
                <a:fillRect l="0" t="-199" r="0" b="-199"/>
              </a:stretch>
            </a:blipFill>
          </p:spPr>
        </p:sp>
      </p:grpSp>
      <p:grpSp>
        <p:nvGrpSpPr>
          <p:cNvPr name="Group 17" id="17"/>
          <p:cNvGrpSpPr/>
          <p:nvPr/>
        </p:nvGrpSpPr>
        <p:grpSpPr>
          <a:xfrm rot="0">
            <a:off x="1527626" y="3799438"/>
            <a:ext cx="5243646" cy="3527354"/>
            <a:chOff x="0" y="0"/>
            <a:chExt cx="6991528" cy="4703139"/>
          </a:xfrm>
        </p:grpSpPr>
        <p:sp>
          <p:nvSpPr>
            <p:cNvPr name="TextBox 18" id="18"/>
            <p:cNvSpPr txBox="true"/>
            <p:nvPr/>
          </p:nvSpPr>
          <p:spPr>
            <a:xfrm rot="0">
              <a:off x="0" y="-190500"/>
              <a:ext cx="6991528" cy="3009900"/>
            </a:xfrm>
            <a:prstGeom prst="rect">
              <a:avLst/>
            </a:prstGeom>
          </p:spPr>
          <p:txBody>
            <a:bodyPr anchor="t" rtlCol="false" tIns="0" lIns="0" bIns="0" rIns="0">
              <a:spAutoFit/>
            </a:bodyPr>
            <a:lstStyle/>
            <a:p>
              <a:pPr algn="l" marL="0" indent="0" lvl="0">
                <a:lnSpc>
                  <a:spcPts val="8399"/>
                </a:lnSpc>
                <a:spcBef>
                  <a:spcPct val="0"/>
                </a:spcBef>
              </a:pPr>
              <a:r>
                <a:rPr lang="en-US" sz="6999">
                  <a:solidFill>
                    <a:srgbClr val="2B2B2B"/>
                  </a:solidFill>
                  <a:latin typeface="Agrandir"/>
                  <a:ea typeface="Agrandir"/>
                  <a:cs typeface="Agrandir"/>
                  <a:sym typeface="Agrandir"/>
                </a:rPr>
                <a:t>Our Dataset</a:t>
              </a:r>
            </a:p>
          </p:txBody>
        </p:sp>
        <p:sp>
          <p:nvSpPr>
            <p:cNvPr name="TextBox 19" id="19"/>
            <p:cNvSpPr txBox="true"/>
            <p:nvPr/>
          </p:nvSpPr>
          <p:spPr>
            <a:xfrm rot="0">
              <a:off x="0" y="3631471"/>
              <a:ext cx="6991528" cy="1071668"/>
            </a:xfrm>
            <a:prstGeom prst="rect">
              <a:avLst/>
            </a:prstGeom>
          </p:spPr>
          <p:txBody>
            <a:bodyPr anchor="t" rtlCol="false" tIns="0" lIns="0" bIns="0" rIns="0">
              <a:spAutoFit/>
            </a:bodyPr>
            <a:lstStyle/>
            <a:p>
              <a:pPr algn="l" marL="0" indent="0" lvl="0">
                <a:lnSpc>
                  <a:spcPts val="3080"/>
                </a:lnSpc>
              </a:pPr>
              <a:r>
                <a:rPr lang="en-US" sz="2200" u="none">
                  <a:solidFill>
                    <a:srgbClr val="2B2B2B"/>
                  </a:solidFill>
                  <a:latin typeface="Agrandir"/>
                  <a:ea typeface="Agrandir"/>
                  <a:cs typeface="Agrandir"/>
                  <a:sym typeface="Agrandir"/>
                </a:rPr>
                <a:t>https://www.kaggle.com/datasets/hossamrizk/cctv-gender-classifier-dataset</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TextBox 2" id="2"/>
          <p:cNvSpPr txBox="true"/>
          <p:nvPr/>
        </p:nvSpPr>
        <p:spPr>
          <a:xfrm rot="0">
            <a:off x="1028700" y="2798798"/>
            <a:ext cx="5243646" cy="2305050"/>
          </a:xfrm>
          <a:prstGeom prst="rect">
            <a:avLst/>
          </a:prstGeom>
        </p:spPr>
        <p:txBody>
          <a:bodyPr anchor="t" rtlCol="false" tIns="0" lIns="0" bIns="0" rIns="0">
            <a:spAutoFit/>
          </a:bodyPr>
          <a:lstStyle/>
          <a:p>
            <a:pPr algn="l" marL="0" indent="0" lvl="0">
              <a:lnSpc>
                <a:spcPts val="8399"/>
              </a:lnSpc>
              <a:spcBef>
                <a:spcPct val="0"/>
              </a:spcBef>
            </a:pPr>
            <a:r>
              <a:rPr lang="en-US" sz="6999" u="none">
                <a:solidFill>
                  <a:srgbClr val="2B2B2B"/>
                </a:solidFill>
                <a:latin typeface="Agrandir"/>
                <a:ea typeface="Agrandir"/>
                <a:cs typeface="Agrandir"/>
                <a:sym typeface="Agrandir"/>
              </a:rPr>
              <a:t>Resource </a:t>
            </a:r>
          </a:p>
          <a:p>
            <a:pPr algn="l" marL="0" indent="0" lvl="0">
              <a:lnSpc>
                <a:spcPts val="8399"/>
              </a:lnSpc>
              <a:spcBef>
                <a:spcPct val="0"/>
              </a:spcBef>
            </a:pPr>
            <a:r>
              <a:rPr lang="en-US" sz="6999" u="none">
                <a:solidFill>
                  <a:srgbClr val="2B2B2B"/>
                </a:solidFill>
                <a:latin typeface="Agrandir"/>
                <a:ea typeface="Agrandir"/>
                <a:cs typeface="Agrandir"/>
                <a:sym typeface="Agrandir"/>
              </a:rPr>
              <a:t>Page</a:t>
            </a:r>
          </a:p>
        </p:txBody>
      </p:sp>
      <p:pic>
        <p:nvPicPr>
          <p:cNvPr name="Picture 3" id="3"/>
          <p:cNvPicPr>
            <a:picLocks noChangeAspect="true"/>
          </p:cNvPicPr>
          <p:nvPr/>
        </p:nvPicPr>
        <p:blipFill>
          <a:blip r:embed="rId2"/>
          <a:srcRect l="0" t="0" r="0" b="0"/>
          <a:stretch>
            <a:fillRect/>
          </a:stretch>
        </p:blipFill>
        <p:spPr>
          <a:xfrm flipH="false" flipV="false" rot="0">
            <a:off x="8099145" y="2307346"/>
            <a:ext cx="1845129" cy="1693400"/>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12820539" y="6873623"/>
            <a:ext cx="1845129" cy="1299713"/>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0">
            <a:off x="10475721" y="6600915"/>
            <a:ext cx="1813371" cy="1845129"/>
          </a:xfrm>
          <a:prstGeom prst="rect">
            <a:avLst/>
          </a:prstGeom>
        </p:spPr>
      </p:pic>
      <p:pic>
        <p:nvPicPr>
          <p:cNvPr name="Picture 6" id="6"/>
          <p:cNvPicPr>
            <a:picLocks noChangeAspect="true"/>
          </p:cNvPicPr>
          <p:nvPr/>
        </p:nvPicPr>
        <p:blipFill>
          <a:blip r:embed="rId5"/>
          <a:srcRect l="0" t="0" r="0" b="0"/>
          <a:stretch>
            <a:fillRect/>
          </a:stretch>
        </p:blipFill>
        <p:spPr>
          <a:xfrm flipH="false" flipV="false" rot="0">
            <a:off x="8099145" y="6613932"/>
            <a:ext cx="1845129" cy="1819095"/>
          </a:xfrm>
          <a:prstGeom prst="rect">
            <a:avLst/>
          </a:prstGeom>
        </p:spPr>
      </p:pic>
      <p:pic>
        <p:nvPicPr>
          <p:cNvPr name="Picture 7" id="7"/>
          <p:cNvPicPr>
            <a:picLocks noChangeAspect="true"/>
          </p:cNvPicPr>
          <p:nvPr/>
        </p:nvPicPr>
        <p:blipFill>
          <a:blip r:embed="rId6"/>
          <a:srcRect l="0" t="0" r="0" b="0"/>
          <a:stretch>
            <a:fillRect/>
          </a:stretch>
        </p:blipFill>
        <p:spPr>
          <a:xfrm flipH="false" flipV="false" rot="0">
            <a:off x="15266485" y="4633075"/>
            <a:ext cx="1783857" cy="1330044"/>
          </a:xfrm>
          <a:prstGeom prst="rect">
            <a:avLst/>
          </a:prstGeom>
        </p:spPr>
      </p:pic>
      <p:pic>
        <p:nvPicPr>
          <p:cNvPr name="Picture 8" id="8"/>
          <p:cNvPicPr>
            <a:picLocks noChangeAspect="true"/>
          </p:cNvPicPr>
          <p:nvPr/>
        </p:nvPicPr>
        <p:blipFill>
          <a:blip r:embed="rId7"/>
          <a:srcRect l="0" t="0" r="0" b="0"/>
          <a:stretch>
            <a:fillRect/>
          </a:stretch>
        </p:blipFill>
        <p:spPr>
          <a:xfrm flipH="false" flipV="false" rot="0">
            <a:off x="11806800" y="4427671"/>
            <a:ext cx="1845129" cy="1740851"/>
          </a:xfrm>
          <a:prstGeom prst="rect">
            <a:avLst/>
          </a:prstGeom>
        </p:spPr>
      </p:pic>
      <p:pic>
        <p:nvPicPr>
          <p:cNvPr name="Picture 9" id="9"/>
          <p:cNvPicPr>
            <a:picLocks noChangeAspect="true"/>
          </p:cNvPicPr>
          <p:nvPr/>
        </p:nvPicPr>
        <p:blipFill>
          <a:blip r:embed="rId8"/>
          <a:srcRect l="0" t="0" r="0" b="0"/>
          <a:stretch>
            <a:fillRect/>
          </a:stretch>
        </p:blipFill>
        <p:spPr>
          <a:xfrm flipH="false" flipV="false" rot="0">
            <a:off x="9961817" y="4375533"/>
            <a:ext cx="1775020" cy="1845129"/>
          </a:xfrm>
          <a:prstGeom prst="rect">
            <a:avLst/>
          </a:prstGeom>
        </p:spPr>
      </p:pic>
      <p:pic>
        <p:nvPicPr>
          <p:cNvPr name="Picture 10" id="10"/>
          <p:cNvPicPr>
            <a:picLocks noChangeAspect="true"/>
          </p:cNvPicPr>
          <p:nvPr/>
        </p:nvPicPr>
        <p:blipFill>
          <a:blip r:embed="rId9"/>
          <a:srcRect l="0" t="0" r="0" b="0"/>
          <a:stretch>
            <a:fillRect/>
          </a:stretch>
        </p:blipFill>
        <p:spPr>
          <a:xfrm flipH="false" flipV="false" rot="0">
            <a:off x="8151563" y="4375533"/>
            <a:ext cx="1740292" cy="1845129"/>
          </a:xfrm>
          <a:prstGeom prst="rect">
            <a:avLst/>
          </a:prstGeom>
        </p:spPr>
      </p:pic>
      <p:pic>
        <p:nvPicPr>
          <p:cNvPr name="Picture 11" id="11"/>
          <p:cNvPicPr>
            <a:picLocks noChangeAspect="true"/>
          </p:cNvPicPr>
          <p:nvPr/>
        </p:nvPicPr>
        <p:blipFill>
          <a:blip r:embed="rId10"/>
          <a:srcRect l="0" t="0" r="0" b="0"/>
          <a:stretch>
            <a:fillRect/>
          </a:stretch>
        </p:blipFill>
        <p:spPr>
          <a:xfrm flipH="false" flipV="false" rot="0">
            <a:off x="12876769" y="2231481"/>
            <a:ext cx="1651802" cy="1845129"/>
          </a:xfrm>
          <a:prstGeom prst="rect">
            <a:avLst/>
          </a:prstGeom>
        </p:spPr>
      </p:pic>
      <p:pic>
        <p:nvPicPr>
          <p:cNvPr name="Picture 12" id="12"/>
          <p:cNvPicPr>
            <a:picLocks noChangeAspect="true"/>
          </p:cNvPicPr>
          <p:nvPr/>
        </p:nvPicPr>
        <p:blipFill>
          <a:blip r:embed="rId11"/>
          <a:srcRect l="0" t="0" r="0" b="0"/>
          <a:stretch>
            <a:fillRect/>
          </a:stretch>
        </p:blipFill>
        <p:spPr>
          <a:xfrm flipH="false" flipV="false" rot="0">
            <a:off x="10651551" y="2231481"/>
            <a:ext cx="1517940" cy="1845129"/>
          </a:xfrm>
          <a:prstGeom prst="rect">
            <a:avLst/>
          </a:prstGeom>
        </p:spPr>
      </p:pic>
      <p:pic>
        <p:nvPicPr>
          <p:cNvPr name="Picture 13" id="13"/>
          <p:cNvPicPr>
            <a:picLocks noChangeAspect="true"/>
          </p:cNvPicPr>
          <p:nvPr/>
        </p:nvPicPr>
        <p:blipFill>
          <a:blip r:embed="rId12"/>
          <a:srcRect l="0" t="0" r="0" b="0"/>
          <a:stretch>
            <a:fillRect/>
          </a:stretch>
        </p:blipFill>
        <p:spPr>
          <a:xfrm flipH="false" flipV="false" rot="0">
            <a:off x="15235849" y="2278584"/>
            <a:ext cx="1845129" cy="1750923"/>
          </a:xfrm>
          <a:prstGeom prst="rect">
            <a:avLst/>
          </a:prstGeom>
        </p:spPr>
      </p:pic>
      <p:pic>
        <p:nvPicPr>
          <p:cNvPr name="Picture 14" id="14"/>
          <p:cNvPicPr>
            <a:picLocks noChangeAspect="true"/>
          </p:cNvPicPr>
          <p:nvPr/>
        </p:nvPicPr>
        <p:blipFill>
          <a:blip r:embed="rId13"/>
          <a:srcRect l="0" t="0" r="0" b="0"/>
          <a:stretch>
            <a:fillRect/>
          </a:stretch>
        </p:blipFill>
        <p:spPr>
          <a:xfrm flipH="false" flipV="false" rot="0">
            <a:off x="15197115" y="6666186"/>
            <a:ext cx="1922596" cy="1714587"/>
          </a:xfrm>
          <a:prstGeom prst="rect">
            <a:avLst/>
          </a:prstGeom>
        </p:spPr>
      </p:pic>
      <p:pic>
        <p:nvPicPr>
          <p:cNvPr name="Picture 15" id="15"/>
          <p:cNvPicPr>
            <a:picLocks noChangeAspect="true"/>
          </p:cNvPicPr>
          <p:nvPr/>
        </p:nvPicPr>
        <p:blipFill>
          <a:blip r:embed="rId14"/>
          <a:srcRect l="0" t="0" r="0" b="0"/>
          <a:stretch>
            <a:fillRect/>
          </a:stretch>
        </p:blipFill>
        <p:spPr>
          <a:xfrm flipH="false" flipV="false" rot="0">
            <a:off x="13721891" y="4363286"/>
            <a:ext cx="1474631" cy="1869621"/>
          </a:xfrm>
          <a:prstGeom prst="rect">
            <a:avLst/>
          </a:prstGeom>
        </p:spPr>
      </p:pic>
      <p:sp>
        <p:nvSpPr>
          <p:cNvPr name="TextBox 16" id="16"/>
          <p:cNvSpPr txBox="true"/>
          <p:nvPr/>
        </p:nvSpPr>
        <p:spPr>
          <a:xfrm rot="0">
            <a:off x="1028700" y="5240947"/>
            <a:ext cx="7504367" cy="640078"/>
          </a:xfrm>
          <a:prstGeom prst="rect">
            <a:avLst/>
          </a:prstGeom>
        </p:spPr>
        <p:txBody>
          <a:bodyPr anchor="t" rtlCol="false" tIns="0" lIns="0" bIns="0" rIns="0">
            <a:spAutoFit/>
          </a:bodyPr>
          <a:lstStyle/>
          <a:p>
            <a:pPr algn="l">
              <a:lnSpc>
                <a:spcPts val="2520"/>
              </a:lnSpc>
            </a:pPr>
            <a:r>
              <a:rPr lang="en-US" sz="1800" u="sng">
                <a:solidFill>
                  <a:srgbClr val="2B2B2B"/>
                </a:solidFill>
                <a:latin typeface="Arimo"/>
                <a:ea typeface="Arimo"/>
                <a:cs typeface="Arimo"/>
                <a:sym typeface="Arimo"/>
                <a:hlinkClick r:id="rId15" tooltip="https://www.sciencedirect.com/science/article/abs/pii/S003132030900079X#preview-section-cited-by"/>
              </a:rPr>
              <a:t>https://www.sciencedirect.com/science/article/abs/pii/S003132030900079X#preview-section-cited-by</a:t>
            </a:r>
          </a:p>
        </p:txBody>
      </p:sp>
      <p:sp>
        <p:nvSpPr>
          <p:cNvPr name="TextBox 17" id="17"/>
          <p:cNvSpPr txBox="true"/>
          <p:nvPr/>
        </p:nvSpPr>
        <p:spPr>
          <a:xfrm rot="0">
            <a:off x="1028700" y="6082798"/>
            <a:ext cx="5204460" cy="354330"/>
          </a:xfrm>
          <a:prstGeom prst="rect">
            <a:avLst/>
          </a:prstGeom>
        </p:spPr>
        <p:txBody>
          <a:bodyPr anchor="t" rtlCol="false" tIns="0" lIns="0" bIns="0" rIns="0">
            <a:spAutoFit/>
          </a:bodyPr>
          <a:lstStyle/>
          <a:p>
            <a:pPr algn="ctr">
              <a:lnSpc>
                <a:spcPts val="2520"/>
              </a:lnSpc>
              <a:spcBef>
                <a:spcPct val="0"/>
              </a:spcBef>
            </a:pPr>
            <a:r>
              <a:rPr lang="en-US" sz="1800">
                <a:solidFill>
                  <a:srgbClr val="2B2B2B"/>
                </a:solidFill>
                <a:latin typeface="Agrandir"/>
                <a:ea typeface="Agrandir"/>
                <a:cs typeface="Agrandir"/>
                <a:sym typeface="Agrandir"/>
              </a:rPr>
              <a:t>https</a:t>
            </a:r>
            <a:r>
              <a:rPr lang="en-US" sz="1800" u="sng">
                <a:solidFill>
                  <a:srgbClr val="2B2B2B"/>
                </a:solidFill>
                <a:latin typeface="Agrandir"/>
                <a:ea typeface="Agrandir"/>
                <a:cs typeface="Agrandir"/>
                <a:sym typeface="Agrandir"/>
                <a:hlinkClick r:id="rId16" tooltip="https://github.com/intel-iot-devkit/sample-videos"/>
              </a:rPr>
              <a:t>://github.com/intel-iot-devkit/sample-videos</a:t>
            </a:r>
          </a:p>
        </p:txBody>
      </p:sp>
      <p:sp>
        <p:nvSpPr>
          <p:cNvPr name="TextBox 18" id="18"/>
          <p:cNvSpPr txBox="true"/>
          <p:nvPr/>
        </p:nvSpPr>
        <p:spPr>
          <a:xfrm rot="0">
            <a:off x="1028700" y="6580461"/>
            <a:ext cx="14299899" cy="982980"/>
          </a:xfrm>
          <a:prstGeom prst="rect">
            <a:avLst/>
          </a:prstGeom>
        </p:spPr>
        <p:txBody>
          <a:bodyPr anchor="t" rtlCol="false" tIns="0" lIns="0" bIns="0" rIns="0">
            <a:spAutoFit/>
          </a:bodyPr>
          <a:lstStyle/>
          <a:p>
            <a:pPr algn="l">
              <a:lnSpc>
                <a:spcPts val="2520"/>
              </a:lnSpc>
              <a:spcBef>
                <a:spcPct val="0"/>
              </a:spcBef>
            </a:pPr>
            <a:r>
              <a:rPr lang="en-US" sz="1800" u="sng">
                <a:solidFill>
                  <a:srgbClr val="2B2B2B"/>
                </a:solidFill>
                <a:latin typeface="Agrandir"/>
                <a:ea typeface="Agrandir"/>
                <a:cs typeface="Agrandir"/>
                <a:sym typeface="Agrandir"/>
                <a:hlinkClick r:id="rId17" tooltip="https://www.researchgate.net/profile/Faisal-Adhinata-2/publication/357756596_Gender_Classification_on_Video_Using_FaceNet_Algorithm_and_Supervised_Machine_Learning/links/61e162b48d338833e36b5cc6/Gender-Classification-on-Video-Using-FaceNet-Algorithm-and-Supervised-Machine-Learning.pdf"/>
              </a:rPr>
              <a:t>https://www.researchgate.net/profile/Faisal-Adhinata-2/publication/357756596_Gender_Classification_on_Video_Using_FaceNet_Algorithm_and_Supervised_Machine_Learning/links/61e162b48d338833e36b5cc6/Gender-Classification-on-Video-Using-FaceNet-Algorithm-and-Supervised-Machine-Learning.pdf</a:t>
            </a:r>
          </a:p>
        </p:txBody>
      </p:sp>
      <p:sp>
        <p:nvSpPr>
          <p:cNvPr name="TextBox 19" id="19"/>
          <p:cNvSpPr txBox="true"/>
          <p:nvPr/>
        </p:nvSpPr>
        <p:spPr>
          <a:xfrm rot="0">
            <a:off x="1028700" y="7706316"/>
            <a:ext cx="5980509" cy="354330"/>
          </a:xfrm>
          <a:prstGeom prst="rect">
            <a:avLst/>
          </a:prstGeom>
        </p:spPr>
        <p:txBody>
          <a:bodyPr anchor="t" rtlCol="false" tIns="0" lIns="0" bIns="0" rIns="0">
            <a:spAutoFit/>
          </a:bodyPr>
          <a:lstStyle/>
          <a:p>
            <a:pPr algn="ctr">
              <a:lnSpc>
                <a:spcPts val="2520"/>
              </a:lnSpc>
              <a:spcBef>
                <a:spcPct val="0"/>
              </a:spcBef>
            </a:pPr>
            <a:r>
              <a:rPr lang="en-US" sz="1800" u="sng">
                <a:solidFill>
                  <a:srgbClr val="2B2B2B"/>
                </a:solidFill>
                <a:latin typeface="Agrandir"/>
                <a:ea typeface="Agrandir"/>
                <a:cs typeface="Agrandir"/>
                <a:sym typeface="Agrandir"/>
                <a:hlinkClick r:id="rId18" tooltip="https://ieeexplore.ieee.org/abstract/document/10511733"/>
              </a:rPr>
              <a:t>https://ieeexplore.ieee.org/abstract/document/10511733</a:t>
            </a:r>
          </a:p>
        </p:txBody>
      </p:sp>
      <p:sp>
        <p:nvSpPr>
          <p:cNvPr name="TextBox 20" id="20"/>
          <p:cNvSpPr txBox="true"/>
          <p:nvPr/>
        </p:nvSpPr>
        <p:spPr>
          <a:xfrm rot="0">
            <a:off x="1028700" y="8203521"/>
            <a:ext cx="5918240" cy="354330"/>
          </a:xfrm>
          <a:prstGeom prst="rect">
            <a:avLst/>
          </a:prstGeom>
        </p:spPr>
        <p:txBody>
          <a:bodyPr anchor="t" rtlCol="false" tIns="0" lIns="0" bIns="0" rIns="0">
            <a:spAutoFit/>
          </a:bodyPr>
          <a:lstStyle/>
          <a:p>
            <a:pPr algn="ctr">
              <a:lnSpc>
                <a:spcPts val="2520"/>
              </a:lnSpc>
              <a:spcBef>
                <a:spcPct val="0"/>
              </a:spcBef>
            </a:pPr>
            <a:r>
              <a:rPr lang="en-US" sz="1800" u="sng">
                <a:solidFill>
                  <a:srgbClr val="2B2B2B"/>
                </a:solidFill>
                <a:latin typeface="Agrandir"/>
                <a:ea typeface="Agrandir"/>
                <a:cs typeface="Agrandir"/>
                <a:sym typeface="Agrandir"/>
                <a:hlinkClick r:id="rId19" tooltip="https://ieeexplore.ieee.org/abstract/document/6737950"/>
              </a:rPr>
              <a:t>https://ieeexplore.ieee.org/abstract/document/6737950</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0">
            <a:off x="-1662681" y="-6438340"/>
            <a:ext cx="13761077" cy="14153590"/>
          </a:xfrm>
          <a:prstGeom prst="rect">
            <a:avLst/>
          </a:prstGeom>
        </p:spPr>
      </p:pic>
      <p:grpSp>
        <p:nvGrpSpPr>
          <p:cNvPr name="Group 3" id="3"/>
          <p:cNvGrpSpPr/>
          <p:nvPr/>
        </p:nvGrpSpPr>
        <p:grpSpPr>
          <a:xfrm rot="0">
            <a:off x="4911263" y="4219178"/>
            <a:ext cx="8465475" cy="1848644"/>
            <a:chOff x="0" y="0"/>
            <a:chExt cx="11287299" cy="2464859"/>
          </a:xfrm>
        </p:grpSpPr>
        <p:sp>
          <p:nvSpPr>
            <p:cNvPr name="TextBox 4" id="4"/>
            <p:cNvSpPr txBox="true"/>
            <p:nvPr/>
          </p:nvSpPr>
          <p:spPr>
            <a:xfrm rot="0">
              <a:off x="0" y="-190500"/>
              <a:ext cx="11287299" cy="1600200"/>
            </a:xfrm>
            <a:prstGeom prst="rect">
              <a:avLst/>
            </a:prstGeom>
          </p:spPr>
          <p:txBody>
            <a:bodyPr anchor="t" rtlCol="false" tIns="0" lIns="0" bIns="0" rIns="0">
              <a:spAutoFit/>
            </a:bodyPr>
            <a:lstStyle/>
            <a:p>
              <a:pPr algn="ctr" marL="0" indent="0" lvl="0">
                <a:lnSpc>
                  <a:spcPts val="8399"/>
                </a:lnSpc>
                <a:spcBef>
                  <a:spcPct val="0"/>
                </a:spcBef>
              </a:pPr>
              <a:r>
                <a:rPr lang="en-US" sz="6999" u="none">
                  <a:solidFill>
                    <a:srgbClr val="2B2B2B"/>
                  </a:solidFill>
                  <a:latin typeface="Agrandir"/>
                  <a:ea typeface="Agrandir"/>
                  <a:cs typeface="Agrandir"/>
                  <a:sym typeface="Agrandir"/>
                </a:rPr>
                <a:t>Thank you!</a:t>
              </a:r>
            </a:p>
          </p:txBody>
        </p:sp>
        <p:sp>
          <p:nvSpPr>
            <p:cNvPr name="TextBox 5" id="5"/>
            <p:cNvSpPr txBox="true"/>
            <p:nvPr/>
          </p:nvSpPr>
          <p:spPr>
            <a:xfrm rot="0">
              <a:off x="0" y="1819487"/>
              <a:ext cx="11287299" cy="645371"/>
            </a:xfrm>
            <a:prstGeom prst="rect">
              <a:avLst/>
            </a:prstGeom>
          </p:spPr>
          <p:txBody>
            <a:bodyPr anchor="t" rtlCol="false" tIns="0" lIns="0" bIns="0" rIns="0">
              <a:spAutoFit/>
            </a:bodyPr>
            <a:lstStyle/>
            <a:p>
              <a:pPr algn="ctr" marL="0" indent="0" lvl="0">
                <a:lnSpc>
                  <a:spcPts val="3640"/>
                </a:lnSpc>
              </a:pPr>
            </a:p>
          </p:txBody>
        </p:sp>
      </p:grpSp>
      <p:pic>
        <p:nvPicPr>
          <p:cNvPr name="Picture 6" id="6"/>
          <p:cNvPicPr>
            <a:picLocks noChangeAspect="true"/>
          </p:cNvPicPr>
          <p:nvPr/>
        </p:nvPicPr>
        <p:blipFill>
          <a:blip r:embed="rId3">
            <a:alphaModFix amt="25000"/>
          </a:blip>
          <a:srcRect l="0" t="0" r="0" b="0"/>
          <a:stretch>
            <a:fillRect/>
          </a:stretch>
        </p:blipFill>
        <p:spPr>
          <a:xfrm flipH="false" flipV="false" rot="0">
            <a:off x="11511932" y="6947324"/>
            <a:ext cx="8674222" cy="7652259"/>
          </a:xfrm>
          <a:prstGeom prst="rect">
            <a:avLst/>
          </a:prstGeom>
        </p:spPr>
      </p:pic>
      <p:pic>
        <p:nvPicPr>
          <p:cNvPr name="Picture 7" id="7"/>
          <p:cNvPicPr>
            <a:picLocks noChangeAspect="true"/>
          </p:cNvPicPr>
          <p:nvPr/>
        </p:nvPicPr>
        <p:blipFill>
          <a:blip r:embed="rId4">
            <a:alphaModFix amt="25000"/>
          </a:blip>
          <a:srcRect l="0" t="0" r="0" b="0"/>
          <a:stretch>
            <a:fillRect/>
          </a:stretch>
        </p:blipFill>
        <p:spPr>
          <a:xfrm flipH="false" flipV="false" rot="0">
            <a:off x="15141061" y="2810706"/>
            <a:ext cx="6293877" cy="5612932"/>
          </a:xfrm>
          <a:prstGeom prst="rect">
            <a:avLst/>
          </a:prstGeom>
        </p:spPr>
      </p:pic>
      <p:pic>
        <p:nvPicPr>
          <p:cNvPr name="Picture 8" id="8"/>
          <p:cNvPicPr>
            <a:picLocks noChangeAspect="true"/>
          </p:cNvPicPr>
          <p:nvPr/>
        </p:nvPicPr>
        <p:blipFill>
          <a:blip r:embed="rId5">
            <a:alphaModFix amt="25000"/>
          </a:blip>
          <a:srcRect l="0" t="0" r="0" b="0"/>
          <a:stretch>
            <a:fillRect/>
          </a:stretch>
        </p:blipFill>
        <p:spPr>
          <a:xfrm flipH="false" flipV="false" rot="-3435299">
            <a:off x="-3167656" y="638455"/>
            <a:ext cx="6335313" cy="7076795"/>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E4E3"/>
        </a:solidFill>
      </p:bgPr>
    </p:bg>
    <p:spTree>
      <p:nvGrpSpPr>
        <p:cNvPr id="1" name=""/>
        <p:cNvGrpSpPr/>
        <p:nvPr/>
      </p:nvGrpSpPr>
      <p:grpSpPr>
        <a:xfrm>
          <a:off x="0" y="0"/>
          <a:ext cx="0" cy="0"/>
          <a:chOff x="0" y="0"/>
          <a:chExt cx="0" cy="0"/>
        </a:xfrm>
      </p:grpSpPr>
      <p:grpSp>
        <p:nvGrpSpPr>
          <p:cNvPr name="Group 2" id="2"/>
          <p:cNvGrpSpPr/>
          <p:nvPr/>
        </p:nvGrpSpPr>
        <p:grpSpPr>
          <a:xfrm rot="0">
            <a:off x="307218" y="1211921"/>
            <a:ext cx="6330226" cy="2280786"/>
            <a:chOff x="0" y="0"/>
            <a:chExt cx="3460767" cy="1251930"/>
          </a:xfrm>
        </p:grpSpPr>
        <p:sp>
          <p:nvSpPr>
            <p:cNvPr name="Freeform 3" id="3"/>
            <p:cNvSpPr/>
            <p:nvPr/>
          </p:nvSpPr>
          <p:spPr>
            <a:xfrm flipH="false" flipV="false" rot="0">
              <a:off x="0" y="0"/>
              <a:ext cx="3460767" cy="1251930"/>
            </a:xfrm>
            <a:custGeom>
              <a:avLst/>
              <a:gdLst/>
              <a:ahLst/>
              <a:cxnLst/>
              <a:rect r="r" b="b" t="t" l="l"/>
              <a:pathLst>
                <a:path h="1251930" w="3460767">
                  <a:moveTo>
                    <a:pt x="3336307" y="1251930"/>
                  </a:moveTo>
                  <a:lnTo>
                    <a:pt x="124460" y="1251930"/>
                  </a:lnTo>
                  <a:cubicBezTo>
                    <a:pt x="55880" y="1251930"/>
                    <a:pt x="0" y="1196050"/>
                    <a:pt x="0" y="1127470"/>
                  </a:cubicBezTo>
                  <a:lnTo>
                    <a:pt x="0" y="124460"/>
                  </a:lnTo>
                  <a:cubicBezTo>
                    <a:pt x="0" y="55880"/>
                    <a:pt x="55880" y="0"/>
                    <a:pt x="124460" y="0"/>
                  </a:cubicBezTo>
                  <a:lnTo>
                    <a:pt x="3336307" y="0"/>
                  </a:lnTo>
                  <a:cubicBezTo>
                    <a:pt x="3404887" y="0"/>
                    <a:pt x="3460767" y="55880"/>
                    <a:pt x="3460767" y="124460"/>
                  </a:cubicBezTo>
                  <a:lnTo>
                    <a:pt x="3460767" y="1127470"/>
                  </a:lnTo>
                  <a:cubicBezTo>
                    <a:pt x="3460767" y="1196050"/>
                    <a:pt x="3404887" y="1251930"/>
                    <a:pt x="3336307" y="1251930"/>
                  </a:cubicBezTo>
                  <a:close/>
                </a:path>
              </a:pathLst>
            </a:custGeom>
            <a:solidFill>
              <a:srgbClr val="FFFCF7"/>
            </a:solidFill>
          </p:spPr>
        </p:sp>
      </p:grpSp>
      <p:grpSp>
        <p:nvGrpSpPr>
          <p:cNvPr name="Group 4" id="4"/>
          <p:cNvGrpSpPr/>
          <p:nvPr/>
        </p:nvGrpSpPr>
        <p:grpSpPr>
          <a:xfrm rot="0">
            <a:off x="9144000" y="2518682"/>
            <a:ext cx="7746920" cy="974025"/>
            <a:chOff x="0" y="0"/>
            <a:chExt cx="10329227" cy="1298700"/>
          </a:xfrm>
        </p:grpSpPr>
        <p:sp>
          <p:nvSpPr>
            <p:cNvPr name="Freeform 5" id="5"/>
            <p:cNvSpPr/>
            <p:nvPr/>
          </p:nvSpPr>
          <p:spPr>
            <a:xfrm flipH="false" flipV="false" rot="0">
              <a:off x="0" y="0"/>
              <a:ext cx="1260920" cy="1298700"/>
            </a:xfrm>
            <a:custGeom>
              <a:avLst/>
              <a:gdLst/>
              <a:ahLst/>
              <a:cxnLst/>
              <a:rect r="r" b="b" t="t" l="l"/>
              <a:pathLst>
                <a:path h="1298700" w="1260920">
                  <a:moveTo>
                    <a:pt x="0" y="0"/>
                  </a:moveTo>
                  <a:lnTo>
                    <a:pt x="1260920" y="0"/>
                  </a:lnTo>
                  <a:lnTo>
                    <a:pt x="1260920" y="1298700"/>
                  </a:lnTo>
                  <a:lnTo>
                    <a:pt x="0" y="1298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833012" y="152689"/>
              <a:ext cx="8496215" cy="831398"/>
            </a:xfrm>
            <a:prstGeom prst="rect">
              <a:avLst/>
            </a:prstGeom>
          </p:spPr>
          <p:txBody>
            <a:bodyPr anchor="t" rtlCol="false" tIns="0" lIns="0" bIns="0" rIns="0">
              <a:spAutoFit/>
            </a:bodyPr>
            <a:lstStyle/>
            <a:p>
              <a:pPr algn="l">
                <a:lnSpc>
                  <a:spcPts val="4710"/>
                </a:lnSpc>
              </a:pPr>
              <a:r>
                <a:rPr lang="en-US" sz="3364">
                  <a:solidFill>
                    <a:srgbClr val="2B2B2B"/>
                  </a:solidFill>
                  <a:latin typeface="Agrandir"/>
                  <a:ea typeface="Agrandir"/>
                  <a:cs typeface="Agrandir"/>
                  <a:sym typeface="Agrandir"/>
                </a:rPr>
                <a:t>Mayank Sharma E22CSEU0839</a:t>
              </a:r>
            </a:p>
          </p:txBody>
        </p:sp>
        <p:sp>
          <p:nvSpPr>
            <p:cNvPr name="TextBox 7" id="7"/>
            <p:cNvSpPr txBox="true"/>
            <p:nvPr/>
          </p:nvSpPr>
          <p:spPr>
            <a:xfrm rot="0">
              <a:off x="394017" y="414566"/>
              <a:ext cx="472886" cy="393368"/>
            </a:xfrm>
            <a:prstGeom prst="rect">
              <a:avLst/>
            </a:prstGeom>
          </p:spPr>
          <p:txBody>
            <a:bodyPr anchor="t" rtlCol="false" tIns="0" lIns="0" bIns="0" rIns="0">
              <a:spAutoFit/>
            </a:bodyPr>
            <a:lstStyle/>
            <a:p>
              <a:pPr algn="ctr">
                <a:lnSpc>
                  <a:spcPts val="2198"/>
                </a:lnSpc>
              </a:pPr>
              <a:r>
                <a:rPr lang="en-US" b="true" sz="1570">
                  <a:solidFill>
                    <a:srgbClr val="2B2B2B"/>
                  </a:solidFill>
                  <a:latin typeface="Agrandir Bold"/>
                  <a:ea typeface="Agrandir Bold"/>
                  <a:cs typeface="Agrandir Bold"/>
                  <a:sym typeface="Agrandir Bold"/>
                </a:rPr>
                <a:t>1</a:t>
              </a:r>
            </a:p>
          </p:txBody>
        </p:sp>
      </p:grpSp>
      <p:grpSp>
        <p:nvGrpSpPr>
          <p:cNvPr name="Group 8" id="8"/>
          <p:cNvGrpSpPr/>
          <p:nvPr/>
        </p:nvGrpSpPr>
        <p:grpSpPr>
          <a:xfrm rot="0">
            <a:off x="611691" y="6418827"/>
            <a:ext cx="7746920" cy="1089672"/>
            <a:chOff x="0" y="0"/>
            <a:chExt cx="10329227" cy="1452897"/>
          </a:xfrm>
        </p:grpSpPr>
        <p:sp>
          <p:nvSpPr>
            <p:cNvPr name="TextBox 9" id="9"/>
            <p:cNvSpPr txBox="true"/>
            <p:nvPr/>
          </p:nvSpPr>
          <p:spPr>
            <a:xfrm rot="0">
              <a:off x="1833012" y="-161925"/>
              <a:ext cx="8496215" cy="1614822"/>
            </a:xfrm>
            <a:prstGeom prst="rect">
              <a:avLst/>
            </a:prstGeom>
          </p:spPr>
          <p:txBody>
            <a:bodyPr anchor="t" rtlCol="false" tIns="0" lIns="0" bIns="0" rIns="0">
              <a:spAutoFit/>
            </a:bodyPr>
            <a:lstStyle/>
            <a:p>
              <a:pPr algn="l">
                <a:lnSpc>
                  <a:spcPts val="4710"/>
                </a:lnSpc>
              </a:pPr>
              <a:r>
                <a:rPr lang="en-US" sz="3364">
                  <a:solidFill>
                    <a:srgbClr val="2B2B2B"/>
                  </a:solidFill>
                  <a:latin typeface="Agrandir"/>
                  <a:ea typeface="Agrandir"/>
                  <a:cs typeface="Agrandir"/>
                  <a:sym typeface="Agrandir"/>
                </a:rPr>
                <a:t>Shivansh Chauhan E22CSEU0814</a:t>
              </a:r>
            </a:p>
          </p:txBody>
        </p:sp>
        <p:sp>
          <p:nvSpPr>
            <p:cNvPr name="Freeform 10" id="10"/>
            <p:cNvSpPr/>
            <p:nvPr/>
          </p:nvSpPr>
          <p:spPr>
            <a:xfrm flipH="false" flipV="false" rot="0">
              <a:off x="0" y="77098"/>
              <a:ext cx="1260920" cy="1298700"/>
            </a:xfrm>
            <a:custGeom>
              <a:avLst/>
              <a:gdLst/>
              <a:ahLst/>
              <a:cxnLst/>
              <a:rect r="r" b="b" t="t" l="l"/>
              <a:pathLst>
                <a:path h="1298700" w="1260920">
                  <a:moveTo>
                    <a:pt x="0" y="0"/>
                  </a:moveTo>
                  <a:lnTo>
                    <a:pt x="1260920" y="0"/>
                  </a:lnTo>
                  <a:lnTo>
                    <a:pt x="1260920" y="1298700"/>
                  </a:lnTo>
                  <a:lnTo>
                    <a:pt x="0" y="1298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394017" y="491664"/>
              <a:ext cx="472886" cy="393368"/>
            </a:xfrm>
            <a:prstGeom prst="rect">
              <a:avLst/>
            </a:prstGeom>
          </p:spPr>
          <p:txBody>
            <a:bodyPr anchor="t" rtlCol="false" tIns="0" lIns="0" bIns="0" rIns="0">
              <a:spAutoFit/>
            </a:bodyPr>
            <a:lstStyle/>
            <a:p>
              <a:pPr algn="ctr">
                <a:lnSpc>
                  <a:spcPts val="2198"/>
                </a:lnSpc>
              </a:pPr>
              <a:r>
                <a:rPr lang="en-US" b="true" sz="1570">
                  <a:solidFill>
                    <a:srgbClr val="2B2B2B"/>
                  </a:solidFill>
                  <a:latin typeface="Agrandir Bold"/>
                  <a:ea typeface="Agrandir Bold"/>
                  <a:cs typeface="Agrandir Bold"/>
                  <a:sym typeface="Agrandir Bold"/>
                </a:rPr>
                <a:t>2</a:t>
              </a:r>
            </a:p>
          </p:txBody>
        </p:sp>
      </p:grpSp>
      <p:grpSp>
        <p:nvGrpSpPr>
          <p:cNvPr name="Group 12" id="12"/>
          <p:cNvGrpSpPr/>
          <p:nvPr/>
        </p:nvGrpSpPr>
        <p:grpSpPr>
          <a:xfrm rot="0">
            <a:off x="14267735" y="3398529"/>
            <a:ext cx="2623185" cy="262318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67881" y="0"/>
                  </a:moveTo>
                  <a:lnTo>
                    <a:pt x="744919" y="0"/>
                  </a:lnTo>
                  <a:cubicBezTo>
                    <a:pt x="782409" y="0"/>
                    <a:pt x="812800" y="30391"/>
                    <a:pt x="812800" y="67881"/>
                  </a:cubicBezTo>
                  <a:lnTo>
                    <a:pt x="812800" y="744919"/>
                  </a:lnTo>
                  <a:cubicBezTo>
                    <a:pt x="812800" y="782409"/>
                    <a:pt x="782409" y="812800"/>
                    <a:pt x="744919" y="812800"/>
                  </a:cubicBezTo>
                  <a:lnTo>
                    <a:pt x="67881" y="812800"/>
                  </a:lnTo>
                  <a:cubicBezTo>
                    <a:pt x="30391" y="812800"/>
                    <a:pt x="0" y="782409"/>
                    <a:pt x="0" y="744919"/>
                  </a:cubicBezTo>
                  <a:lnTo>
                    <a:pt x="0" y="67881"/>
                  </a:lnTo>
                  <a:cubicBezTo>
                    <a:pt x="0" y="30391"/>
                    <a:pt x="30391" y="0"/>
                    <a:pt x="67881" y="0"/>
                  </a:cubicBezTo>
                  <a:close/>
                </a:path>
              </a:pathLst>
            </a:custGeom>
            <a:blipFill>
              <a:blip r:embed="rId4"/>
              <a:stretch>
                <a:fillRect l="0" t="-43792" r="0" b="-78429"/>
              </a:stretch>
            </a:blipFill>
          </p:spPr>
        </p:sp>
      </p:grpSp>
      <p:grpSp>
        <p:nvGrpSpPr>
          <p:cNvPr name="Group 14" id="14"/>
          <p:cNvGrpSpPr/>
          <p:nvPr/>
        </p:nvGrpSpPr>
        <p:grpSpPr>
          <a:xfrm rot="0">
            <a:off x="5045313" y="6963663"/>
            <a:ext cx="2623185" cy="2623185"/>
            <a:chOff x="0" y="0"/>
            <a:chExt cx="624394" cy="624394"/>
          </a:xfrm>
        </p:grpSpPr>
        <p:sp>
          <p:nvSpPr>
            <p:cNvPr name="Freeform 15" id="15"/>
            <p:cNvSpPr/>
            <p:nvPr/>
          </p:nvSpPr>
          <p:spPr>
            <a:xfrm flipH="false" flipV="false" rot="0">
              <a:off x="0" y="0"/>
              <a:ext cx="624394" cy="624394"/>
            </a:xfrm>
            <a:custGeom>
              <a:avLst/>
              <a:gdLst/>
              <a:ahLst/>
              <a:cxnLst/>
              <a:rect r="r" b="b" t="t" l="l"/>
              <a:pathLst>
                <a:path h="624394" w="624394">
                  <a:moveTo>
                    <a:pt x="67881" y="0"/>
                  </a:moveTo>
                  <a:lnTo>
                    <a:pt x="556514" y="0"/>
                  </a:lnTo>
                  <a:cubicBezTo>
                    <a:pt x="594003" y="0"/>
                    <a:pt x="624394" y="30391"/>
                    <a:pt x="624394" y="67881"/>
                  </a:cubicBezTo>
                  <a:lnTo>
                    <a:pt x="624394" y="556514"/>
                  </a:lnTo>
                  <a:cubicBezTo>
                    <a:pt x="624394" y="594003"/>
                    <a:pt x="594003" y="624394"/>
                    <a:pt x="556514" y="624394"/>
                  </a:cubicBezTo>
                  <a:lnTo>
                    <a:pt x="67881" y="624394"/>
                  </a:lnTo>
                  <a:cubicBezTo>
                    <a:pt x="30391" y="624394"/>
                    <a:pt x="0" y="594003"/>
                    <a:pt x="0" y="556514"/>
                  </a:cubicBezTo>
                  <a:lnTo>
                    <a:pt x="0" y="67881"/>
                  </a:lnTo>
                  <a:cubicBezTo>
                    <a:pt x="0" y="30391"/>
                    <a:pt x="30391" y="0"/>
                    <a:pt x="67881" y="0"/>
                  </a:cubicBezTo>
                  <a:close/>
                </a:path>
              </a:pathLst>
            </a:custGeom>
            <a:blipFill>
              <a:blip r:embed="rId5"/>
              <a:stretch>
                <a:fillRect l="0" t="-16666" r="0" b="-16666"/>
              </a:stretch>
            </a:blipFill>
          </p:spPr>
        </p:sp>
      </p:grpSp>
      <p:grpSp>
        <p:nvGrpSpPr>
          <p:cNvPr name="Group 16" id="16"/>
          <p:cNvGrpSpPr/>
          <p:nvPr/>
        </p:nvGrpSpPr>
        <p:grpSpPr>
          <a:xfrm rot="0">
            <a:off x="9144000" y="6418827"/>
            <a:ext cx="7746920" cy="1089672"/>
            <a:chOff x="0" y="0"/>
            <a:chExt cx="10329227" cy="1452897"/>
          </a:xfrm>
        </p:grpSpPr>
        <p:sp>
          <p:nvSpPr>
            <p:cNvPr name="TextBox 17" id="17"/>
            <p:cNvSpPr txBox="true"/>
            <p:nvPr/>
          </p:nvSpPr>
          <p:spPr>
            <a:xfrm rot="0">
              <a:off x="1833012" y="-161925"/>
              <a:ext cx="8496215" cy="1614822"/>
            </a:xfrm>
            <a:prstGeom prst="rect">
              <a:avLst/>
            </a:prstGeom>
          </p:spPr>
          <p:txBody>
            <a:bodyPr anchor="t" rtlCol="false" tIns="0" lIns="0" bIns="0" rIns="0">
              <a:spAutoFit/>
            </a:bodyPr>
            <a:lstStyle/>
            <a:p>
              <a:pPr algn="l">
                <a:lnSpc>
                  <a:spcPts val="4710"/>
                </a:lnSpc>
              </a:pPr>
              <a:r>
                <a:rPr lang="en-US" sz="3364">
                  <a:solidFill>
                    <a:srgbClr val="2B2B2B"/>
                  </a:solidFill>
                  <a:latin typeface="Agrandir"/>
                  <a:ea typeface="Agrandir"/>
                  <a:cs typeface="Agrandir"/>
                  <a:sym typeface="Agrandir"/>
                </a:rPr>
                <a:t>Rakesh Sharma</a:t>
              </a:r>
            </a:p>
            <a:p>
              <a:pPr algn="l">
                <a:lnSpc>
                  <a:spcPts val="4710"/>
                </a:lnSpc>
              </a:pPr>
              <a:r>
                <a:rPr lang="en-US" sz="3364">
                  <a:solidFill>
                    <a:srgbClr val="2B2B2B"/>
                  </a:solidFill>
                  <a:latin typeface="Agrandir"/>
                  <a:ea typeface="Agrandir"/>
                  <a:cs typeface="Agrandir"/>
                  <a:sym typeface="Agrandir"/>
                </a:rPr>
                <a:t>E22CSEU0823</a:t>
              </a:r>
            </a:p>
          </p:txBody>
        </p:sp>
        <p:sp>
          <p:nvSpPr>
            <p:cNvPr name="Freeform 18" id="18"/>
            <p:cNvSpPr/>
            <p:nvPr/>
          </p:nvSpPr>
          <p:spPr>
            <a:xfrm flipH="false" flipV="false" rot="0">
              <a:off x="0" y="77098"/>
              <a:ext cx="1260920" cy="1298700"/>
            </a:xfrm>
            <a:custGeom>
              <a:avLst/>
              <a:gdLst/>
              <a:ahLst/>
              <a:cxnLst/>
              <a:rect r="r" b="b" t="t" l="l"/>
              <a:pathLst>
                <a:path h="1298700" w="1260920">
                  <a:moveTo>
                    <a:pt x="0" y="0"/>
                  </a:moveTo>
                  <a:lnTo>
                    <a:pt x="1260920" y="0"/>
                  </a:lnTo>
                  <a:lnTo>
                    <a:pt x="1260920" y="1298700"/>
                  </a:lnTo>
                  <a:lnTo>
                    <a:pt x="0" y="1298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9" id="19"/>
            <p:cNvSpPr txBox="true"/>
            <p:nvPr/>
          </p:nvSpPr>
          <p:spPr>
            <a:xfrm rot="0">
              <a:off x="394017" y="491664"/>
              <a:ext cx="472886" cy="393368"/>
            </a:xfrm>
            <a:prstGeom prst="rect">
              <a:avLst/>
            </a:prstGeom>
          </p:spPr>
          <p:txBody>
            <a:bodyPr anchor="t" rtlCol="false" tIns="0" lIns="0" bIns="0" rIns="0">
              <a:spAutoFit/>
            </a:bodyPr>
            <a:lstStyle/>
            <a:p>
              <a:pPr algn="ctr">
                <a:lnSpc>
                  <a:spcPts val="2198"/>
                </a:lnSpc>
              </a:pPr>
              <a:r>
                <a:rPr lang="en-US" b="true" sz="1570">
                  <a:solidFill>
                    <a:srgbClr val="2B2B2B"/>
                  </a:solidFill>
                  <a:latin typeface="Agrandir Bold"/>
                  <a:ea typeface="Agrandir Bold"/>
                  <a:cs typeface="Agrandir Bold"/>
                  <a:sym typeface="Agrandir Bold"/>
                </a:rPr>
                <a:t>3</a:t>
              </a:r>
            </a:p>
          </p:txBody>
        </p:sp>
      </p:grpSp>
      <p:grpSp>
        <p:nvGrpSpPr>
          <p:cNvPr name="Group 20" id="20"/>
          <p:cNvGrpSpPr/>
          <p:nvPr/>
        </p:nvGrpSpPr>
        <p:grpSpPr>
          <a:xfrm rot="0">
            <a:off x="14267735" y="6963663"/>
            <a:ext cx="2623185" cy="2623185"/>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67881" y="0"/>
                  </a:moveTo>
                  <a:lnTo>
                    <a:pt x="744919" y="0"/>
                  </a:lnTo>
                  <a:cubicBezTo>
                    <a:pt x="782409" y="0"/>
                    <a:pt x="812800" y="30391"/>
                    <a:pt x="812800" y="67881"/>
                  </a:cubicBezTo>
                  <a:lnTo>
                    <a:pt x="812800" y="744919"/>
                  </a:lnTo>
                  <a:cubicBezTo>
                    <a:pt x="812800" y="782409"/>
                    <a:pt x="782409" y="812800"/>
                    <a:pt x="744919" y="812800"/>
                  </a:cubicBezTo>
                  <a:lnTo>
                    <a:pt x="67881" y="812800"/>
                  </a:lnTo>
                  <a:cubicBezTo>
                    <a:pt x="30391" y="812800"/>
                    <a:pt x="0" y="782409"/>
                    <a:pt x="0" y="744919"/>
                  </a:cubicBezTo>
                  <a:lnTo>
                    <a:pt x="0" y="67881"/>
                  </a:lnTo>
                  <a:cubicBezTo>
                    <a:pt x="0" y="30391"/>
                    <a:pt x="30391" y="0"/>
                    <a:pt x="67881" y="0"/>
                  </a:cubicBezTo>
                  <a:close/>
                </a:path>
              </a:pathLst>
            </a:custGeom>
            <a:blipFill>
              <a:blip r:embed="rId6"/>
              <a:stretch>
                <a:fillRect l="0" t="-63960" r="0" b="-63960"/>
              </a:stretch>
            </a:blipFill>
          </p:spPr>
        </p:sp>
      </p:grpSp>
      <p:grpSp>
        <p:nvGrpSpPr>
          <p:cNvPr name="Group 22" id="22"/>
          <p:cNvGrpSpPr/>
          <p:nvPr/>
        </p:nvGrpSpPr>
        <p:grpSpPr>
          <a:xfrm rot="0">
            <a:off x="307218" y="1959680"/>
            <a:ext cx="6330226" cy="1756428"/>
            <a:chOff x="0" y="0"/>
            <a:chExt cx="8440301" cy="2341904"/>
          </a:xfrm>
        </p:grpSpPr>
        <p:sp>
          <p:nvSpPr>
            <p:cNvPr name="TextBox 23" id="23"/>
            <p:cNvSpPr txBox="true"/>
            <p:nvPr/>
          </p:nvSpPr>
          <p:spPr>
            <a:xfrm rot="0">
              <a:off x="0" y="-190500"/>
              <a:ext cx="8440301" cy="1600200"/>
            </a:xfrm>
            <a:prstGeom prst="rect">
              <a:avLst/>
            </a:prstGeom>
          </p:spPr>
          <p:txBody>
            <a:bodyPr anchor="t" rtlCol="false" tIns="0" lIns="0" bIns="0" rIns="0">
              <a:spAutoFit/>
            </a:bodyPr>
            <a:lstStyle/>
            <a:p>
              <a:pPr algn="ctr" marL="0" indent="0" lvl="0">
                <a:lnSpc>
                  <a:spcPts val="8399"/>
                </a:lnSpc>
                <a:spcBef>
                  <a:spcPct val="0"/>
                </a:spcBef>
              </a:pPr>
              <a:r>
                <a:rPr lang="en-US" sz="6999">
                  <a:solidFill>
                    <a:srgbClr val="2B2B2B"/>
                  </a:solidFill>
                  <a:latin typeface="Agrandir"/>
                  <a:ea typeface="Agrandir"/>
                  <a:cs typeface="Agrandir"/>
                  <a:sym typeface="Agrandir"/>
                </a:rPr>
                <a:t>Team</a:t>
              </a:r>
            </a:p>
          </p:txBody>
        </p:sp>
        <p:sp>
          <p:nvSpPr>
            <p:cNvPr name="TextBox 24" id="24"/>
            <p:cNvSpPr txBox="true"/>
            <p:nvPr/>
          </p:nvSpPr>
          <p:spPr>
            <a:xfrm rot="0">
              <a:off x="0" y="1652506"/>
              <a:ext cx="8440301" cy="689398"/>
            </a:xfrm>
            <a:prstGeom prst="rect">
              <a:avLst/>
            </a:prstGeom>
          </p:spPr>
          <p:txBody>
            <a:bodyPr anchor="t" rtlCol="false" tIns="0" lIns="0" bIns="0" rIns="0">
              <a:spAutoFit/>
            </a:bodyPr>
            <a:lstStyle/>
            <a:p>
              <a:pPr algn="l" marL="0" indent="0" lvl="0">
                <a:lnSpc>
                  <a:spcPts val="3920"/>
                </a:lnSpc>
                <a:spcBef>
                  <a:spcPct val="0"/>
                </a:spcBef>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6E4E3"/>
        </a:solidFill>
      </p:bgPr>
    </p:bg>
    <p:spTree>
      <p:nvGrpSpPr>
        <p:cNvPr id="1" name=""/>
        <p:cNvGrpSpPr/>
        <p:nvPr/>
      </p:nvGrpSpPr>
      <p:grpSpPr>
        <a:xfrm>
          <a:off x="0" y="0"/>
          <a:ext cx="0" cy="0"/>
          <a:chOff x="0" y="0"/>
          <a:chExt cx="0" cy="0"/>
        </a:xfrm>
      </p:grpSpPr>
      <p:grpSp>
        <p:nvGrpSpPr>
          <p:cNvPr name="Group 2" id="2"/>
          <p:cNvGrpSpPr/>
          <p:nvPr/>
        </p:nvGrpSpPr>
        <p:grpSpPr>
          <a:xfrm rot="0">
            <a:off x="1028700" y="4064940"/>
            <a:ext cx="6330226" cy="2280786"/>
            <a:chOff x="0" y="0"/>
            <a:chExt cx="3460767" cy="1251930"/>
          </a:xfrm>
        </p:grpSpPr>
        <p:sp>
          <p:nvSpPr>
            <p:cNvPr name="Freeform 3" id="3"/>
            <p:cNvSpPr/>
            <p:nvPr/>
          </p:nvSpPr>
          <p:spPr>
            <a:xfrm flipH="false" flipV="false" rot="0">
              <a:off x="0" y="0"/>
              <a:ext cx="3460767" cy="1251930"/>
            </a:xfrm>
            <a:custGeom>
              <a:avLst/>
              <a:gdLst/>
              <a:ahLst/>
              <a:cxnLst/>
              <a:rect r="r" b="b" t="t" l="l"/>
              <a:pathLst>
                <a:path h="1251930" w="3460767">
                  <a:moveTo>
                    <a:pt x="3336307" y="1251930"/>
                  </a:moveTo>
                  <a:lnTo>
                    <a:pt x="124460" y="1251930"/>
                  </a:lnTo>
                  <a:cubicBezTo>
                    <a:pt x="55880" y="1251930"/>
                    <a:pt x="0" y="1196050"/>
                    <a:pt x="0" y="1127470"/>
                  </a:cubicBezTo>
                  <a:lnTo>
                    <a:pt x="0" y="124460"/>
                  </a:lnTo>
                  <a:cubicBezTo>
                    <a:pt x="0" y="55880"/>
                    <a:pt x="55880" y="0"/>
                    <a:pt x="124460" y="0"/>
                  </a:cubicBezTo>
                  <a:lnTo>
                    <a:pt x="3336307" y="0"/>
                  </a:lnTo>
                  <a:cubicBezTo>
                    <a:pt x="3404887" y="0"/>
                    <a:pt x="3460767" y="55880"/>
                    <a:pt x="3460767" y="124460"/>
                  </a:cubicBezTo>
                  <a:lnTo>
                    <a:pt x="3460767" y="1127470"/>
                  </a:lnTo>
                  <a:cubicBezTo>
                    <a:pt x="3460767" y="1196050"/>
                    <a:pt x="3404887" y="1251930"/>
                    <a:pt x="3336307" y="1251930"/>
                  </a:cubicBezTo>
                  <a:close/>
                </a:path>
              </a:pathLst>
            </a:custGeom>
            <a:solidFill>
              <a:srgbClr val="FFFCF7"/>
            </a:solidFill>
          </p:spPr>
        </p:sp>
      </p:grpSp>
      <p:grpSp>
        <p:nvGrpSpPr>
          <p:cNvPr name="Group 4" id="4"/>
          <p:cNvGrpSpPr/>
          <p:nvPr/>
        </p:nvGrpSpPr>
        <p:grpSpPr>
          <a:xfrm rot="0">
            <a:off x="1028700" y="4265286"/>
            <a:ext cx="6780460" cy="1756428"/>
            <a:chOff x="0" y="0"/>
            <a:chExt cx="9040614" cy="2341904"/>
          </a:xfrm>
        </p:grpSpPr>
        <p:sp>
          <p:nvSpPr>
            <p:cNvPr name="TextBox 5" id="5"/>
            <p:cNvSpPr txBox="true"/>
            <p:nvPr/>
          </p:nvSpPr>
          <p:spPr>
            <a:xfrm rot="0">
              <a:off x="0" y="-190500"/>
              <a:ext cx="9040614" cy="1600200"/>
            </a:xfrm>
            <a:prstGeom prst="rect">
              <a:avLst/>
            </a:prstGeom>
          </p:spPr>
          <p:txBody>
            <a:bodyPr anchor="t" rtlCol="false" tIns="0" lIns="0" bIns="0" rIns="0">
              <a:spAutoFit/>
            </a:bodyPr>
            <a:lstStyle/>
            <a:p>
              <a:pPr algn="l" marL="0" indent="0" lvl="0">
                <a:lnSpc>
                  <a:spcPts val="8399"/>
                </a:lnSpc>
                <a:spcBef>
                  <a:spcPct val="0"/>
                </a:spcBef>
              </a:pPr>
              <a:r>
                <a:rPr lang="en-US" sz="6999" u="none">
                  <a:solidFill>
                    <a:srgbClr val="2B2B2B"/>
                  </a:solidFill>
                  <a:latin typeface="Agrandir"/>
                  <a:ea typeface="Agrandir"/>
                  <a:cs typeface="Agrandir"/>
                  <a:sym typeface="Agrandir"/>
                </a:rPr>
                <a:t>Agenda</a:t>
              </a:r>
            </a:p>
          </p:txBody>
        </p:sp>
        <p:sp>
          <p:nvSpPr>
            <p:cNvPr name="TextBox 6" id="6"/>
            <p:cNvSpPr txBox="true"/>
            <p:nvPr/>
          </p:nvSpPr>
          <p:spPr>
            <a:xfrm rot="0">
              <a:off x="0" y="1652506"/>
              <a:ext cx="9040614" cy="689398"/>
            </a:xfrm>
            <a:prstGeom prst="rect">
              <a:avLst/>
            </a:prstGeom>
          </p:spPr>
          <p:txBody>
            <a:bodyPr anchor="t" rtlCol="false" tIns="0" lIns="0" bIns="0" rIns="0">
              <a:spAutoFit/>
            </a:bodyPr>
            <a:lstStyle/>
            <a:p>
              <a:pPr algn="l" marL="0" indent="0" lvl="0">
                <a:lnSpc>
                  <a:spcPts val="3920"/>
                </a:lnSpc>
                <a:spcBef>
                  <a:spcPct val="0"/>
                </a:spcBef>
              </a:pPr>
              <a:r>
                <a:rPr lang="en-US" sz="2800" u="none">
                  <a:solidFill>
                    <a:srgbClr val="2B2B2B"/>
                  </a:solidFill>
                  <a:latin typeface="Agrandir"/>
                  <a:ea typeface="Agrandir"/>
                  <a:cs typeface="Agrandir"/>
                  <a:sym typeface="Agrandir"/>
                </a:rPr>
                <a:t>Topics Covered</a:t>
              </a:r>
            </a:p>
          </p:txBody>
        </p:sp>
      </p:grpSp>
      <p:grpSp>
        <p:nvGrpSpPr>
          <p:cNvPr name="Group 7" id="7"/>
          <p:cNvGrpSpPr/>
          <p:nvPr/>
        </p:nvGrpSpPr>
        <p:grpSpPr>
          <a:xfrm rot="0">
            <a:off x="9809000" y="2776259"/>
            <a:ext cx="6907145" cy="868440"/>
            <a:chOff x="0" y="0"/>
            <a:chExt cx="9209527" cy="1157920"/>
          </a:xfrm>
        </p:grpSpPr>
        <p:sp>
          <p:nvSpPr>
            <p:cNvPr name="Freeform 8" id="8"/>
            <p:cNvSpPr/>
            <p:nvPr/>
          </p:nvSpPr>
          <p:spPr>
            <a:xfrm flipH="false" flipV="false" rot="0">
              <a:off x="0" y="0"/>
              <a:ext cx="1124235" cy="1157920"/>
            </a:xfrm>
            <a:custGeom>
              <a:avLst/>
              <a:gdLst/>
              <a:ahLst/>
              <a:cxnLst/>
              <a:rect r="r" b="b" t="t" l="l"/>
              <a:pathLst>
                <a:path h="1157920" w="1124235">
                  <a:moveTo>
                    <a:pt x="0" y="0"/>
                  </a:moveTo>
                  <a:lnTo>
                    <a:pt x="1124235" y="0"/>
                  </a:lnTo>
                  <a:lnTo>
                    <a:pt x="1124235" y="1157920"/>
                  </a:lnTo>
                  <a:lnTo>
                    <a:pt x="0" y="1157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634311" y="147159"/>
              <a:ext cx="7575216" cy="730251"/>
            </a:xfrm>
            <a:prstGeom prst="rect">
              <a:avLst/>
            </a:prstGeom>
          </p:spPr>
          <p:txBody>
            <a:bodyPr anchor="t" rtlCol="false" tIns="0" lIns="0" bIns="0" rIns="0">
              <a:spAutoFit/>
            </a:bodyPr>
            <a:lstStyle/>
            <a:p>
              <a:pPr algn="l">
                <a:lnSpc>
                  <a:spcPts val="4199"/>
                </a:lnSpc>
              </a:pPr>
              <a:r>
                <a:rPr lang="en-US" sz="2999">
                  <a:solidFill>
                    <a:srgbClr val="2B2B2B"/>
                  </a:solidFill>
                  <a:latin typeface="Agrandir"/>
                  <a:ea typeface="Agrandir"/>
                  <a:cs typeface="Agrandir"/>
                  <a:sym typeface="Agrandir"/>
                </a:rPr>
                <a:t>Problem Statement</a:t>
              </a:r>
            </a:p>
          </p:txBody>
        </p:sp>
        <p:sp>
          <p:nvSpPr>
            <p:cNvPr name="TextBox 10" id="10"/>
            <p:cNvSpPr txBox="true"/>
            <p:nvPr/>
          </p:nvSpPr>
          <p:spPr>
            <a:xfrm rot="0">
              <a:off x="351305" y="370892"/>
              <a:ext cx="421625" cy="349462"/>
            </a:xfrm>
            <a:prstGeom prst="rect">
              <a:avLst/>
            </a:prstGeom>
          </p:spPr>
          <p:txBody>
            <a:bodyPr anchor="t" rtlCol="false" tIns="0" lIns="0" bIns="0" rIns="0">
              <a:spAutoFit/>
            </a:bodyPr>
            <a:lstStyle/>
            <a:p>
              <a:pPr algn="ctr">
                <a:lnSpc>
                  <a:spcPts val="1960"/>
                </a:lnSpc>
              </a:pPr>
              <a:r>
                <a:rPr lang="en-US" b="true" sz="1400">
                  <a:solidFill>
                    <a:srgbClr val="2B2B2B"/>
                  </a:solidFill>
                  <a:latin typeface="Agrandir Bold"/>
                  <a:ea typeface="Agrandir Bold"/>
                  <a:cs typeface="Agrandir Bold"/>
                  <a:sym typeface="Agrandir Bold"/>
                </a:rPr>
                <a:t>1</a:t>
              </a:r>
            </a:p>
          </p:txBody>
        </p:sp>
      </p:grpSp>
      <p:grpSp>
        <p:nvGrpSpPr>
          <p:cNvPr name="Group 11" id="11"/>
          <p:cNvGrpSpPr/>
          <p:nvPr/>
        </p:nvGrpSpPr>
        <p:grpSpPr>
          <a:xfrm rot="0">
            <a:off x="9809000" y="4064940"/>
            <a:ext cx="6907145" cy="868440"/>
            <a:chOff x="0" y="0"/>
            <a:chExt cx="9209527" cy="1157920"/>
          </a:xfrm>
        </p:grpSpPr>
        <p:sp>
          <p:nvSpPr>
            <p:cNvPr name="TextBox 12" id="12"/>
            <p:cNvSpPr txBox="true"/>
            <p:nvPr/>
          </p:nvSpPr>
          <p:spPr>
            <a:xfrm rot="0">
              <a:off x="1634311" y="147159"/>
              <a:ext cx="7575216" cy="730251"/>
            </a:xfrm>
            <a:prstGeom prst="rect">
              <a:avLst/>
            </a:prstGeom>
          </p:spPr>
          <p:txBody>
            <a:bodyPr anchor="t" rtlCol="false" tIns="0" lIns="0" bIns="0" rIns="0">
              <a:spAutoFit/>
            </a:bodyPr>
            <a:lstStyle/>
            <a:p>
              <a:pPr algn="l">
                <a:lnSpc>
                  <a:spcPts val="4199"/>
                </a:lnSpc>
              </a:pPr>
              <a:r>
                <a:rPr lang="en-US" sz="2999">
                  <a:solidFill>
                    <a:srgbClr val="2B2B2B"/>
                  </a:solidFill>
                  <a:latin typeface="Agrandir"/>
                  <a:ea typeface="Agrandir"/>
                  <a:cs typeface="Agrandir"/>
                  <a:sym typeface="Agrandir"/>
                </a:rPr>
                <a:t>Project Overview</a:t>
              </a:r>
            </a:p>
          </p:txBody>
        </p:sp>
        <p:sp>
          <p:nvSpPr>
            <p:cNvPr name="Freeform 13" id="13"/>
            <p:cNvSpPr/>
            <p:nvPr/>
          </p:nvSpPr>
          <p:spPr>
            <a:xfrm flipH="false" flipV="false" rot="0">
              <a:off x="0" y="0"/>
              <a:ext cx="1124235" cy="1157920"/>
            </a:xfrm>
            <a:custGeom>
              <a:avLst/>
              <a:gdLst/>
              <a:ahLst/>
              <a:cxnLst/>
              <a:rect r="r" b="b" t="t" l="l"/>
              <a:pathLst>
                <a:path h="1157920" w="1124235">
                  <a:moveTo>
                    <a:pt x="0" y="0"/>
                  </a:moveTo>
                  <a:lnTo>
                    <a:pt x="1124235" y="0"/>
                  </a:lnTo>
                  <a:lnTo>
                    <a:pt x="1124235" y="1157920"/>
                  </a:lnTo>
                  <a:lnTo>
                    <a:pt x="0" y="1157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351305" y="370892"/>
              <a:ext cx="421625" cy="349462"/>
            </a:xfrm>
            <a:prstGeom prst="rect">
              <a:avLst/>
            </a:prstGeom>
          </p:spPr>
          <p:txBody>
            <a:bodyPr anchor="t" rtlCol="false" tIns="0" lIns="0" bIns="0" rIns="0">
              <a:spAutoFit/>
            </a:bodyPr>
            <a:lstStyle/>
            <a:p>
              <a:pPr algn="ctr">
                <a:lnSpc>
                  <a:spcPts val="1960"/>
                </a:lnSpc>
              </a:pPr>
              <a:r>
                <a:rPr lang="en-US" b="true" sz="1400">
                  <a:solidFill>
                    <a:srgbClr val="2B2B2B"/>
                  </a:solidFill>
                  <a:latin typeface="Agrandir Bold"/>
                  <a:ea typeface="Agrandir Bold"/>
                  <a:cs typeface="Agrandir Bold"/>
                  <a:sym typeface="Agrandir Bold"/>
                </a:rPr>
                <a:t>2</a:t>
              </a:r>
            </a:p>
          </p:txBody>
        </p:sp>
      </p:grpSp>
      <p:grpSp>
        <p:nvGrpSpPr>
          <p:cNvPr name="Group 15" id="15"/>
          <p:cNvGrpSpPr/>
          <p:nvPr/>
        </p:nvGrpSpPr>
        <p:grpSpPr>
          <a:xfrm rot="0">
            <a:off x="9809000" y="5353620"/>
            <a:ext cx="6907145" cy="868440"/>
            <a:chOff x="0" y="0"/>
            <a:chExt cx="9209527" cy="1157920"/>
          </a:xfrm>
        </p:grpSpPr>
        <p:sp>
          <p:nvSpPr>
            <p:cNvPr name="TextBox 16" id="16"/>
            <p:cNvSpPr txBox="true"/>
            <p:nvPr/>
          </p:nvSpPr>
          <p:spPr>
            <a:xfrm rot="0">
              <a:off x="1634311" y="147159"/>
              <a:ext cx="7575216" cy="730251"/>
            </a:xfrm>
            <a:prstGeom prst="rect">
              <a:avLst/>
            </a:prstGeom>
          </p:spPr>
          <p:txBody>
            <a:bodyPr anchor="t" rtlCol="false" tIns="0" lIns="0" bIns="0" rIns="0">
              <a:spAutoFit/>
            </a:bodyPr>
            <a:lstStyle/>
            <a:p>
              <a:pPr algn="l">
                <a:lnSpc>
                  <a:spcPts val="4199"/>
                </a:lnSpc>
              </a:pPr>
              <a:r>
                <a:rPr lang="en-US" sz="2999">
                  <a:solidFill>
                    <a:srgbClr val="2B2B2B"/>
                  </a:solidFill>
                  <a:latin typeface="Agrandir"/>
                  <a:ea typeface="Agrandir"/>
                  <a:cs typeface="Agrandir"/>
                  <a:sym typeface="Agrandir"/>
                </a:rPr>
                <a:t>About the Model</a:t>
              </a:r>
            </a:p>
          </p:txBody>
        </p:sp>
        <p:sp>
          <p:nvSpPr>
            <p:cNvPr name="Freeform 17" id="17"/>
            <p:cNvSpPr/>
            <p:nvPr/>
          </p:nvSpPr>
          <p:spPr>
            <a:xfrm flipH="false" flipV="false" rot="0">
              <a:off x="0" y="0"/>
              <a:ext cx="1124235" cy="1157920"/>
            </a:xfrm>
            <a:custGeom>
              <a:avLst/>
              <a:gdLst/>
              <a:ahLst/>
              <a:cxnLst/>
              <a:rect r="r" b="b" t="t" l="l"/>
              <a:pathLst>
                <a:path h="1157920" w="1124235">
                  <a:moveTo>
                    <a:pt x="0" y="0"/>
                  </a:moveTo>
                  <a:lnTo>
                    <a:pt x="1124235" y="0"/>
                  </a:lnTo>
                  <a:lnTo>
                    <a:pt x="1124235" y="1157920"/>
                  </a:lnTo>
                  <a:lnTo>
                    <a:pt x="0" y="1157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351305" y="370892"/>
              <a:ext cx="421625" cy="349462"/>
            </a:xfrm>
            <a:prstGeom prst="rect">
              <a:avLst/>
            </a:prstGeom>
          </p:spPr>
          <p:txBody>
            <a:bodyPr anchor="t" rtlCol="false" tIns="0" lIns="0" bIns="0" rIns="0">
              <a:spAutoFit/>
            </a:bodyPr>
            <a:lstStyle/>
            <a:p>
              <a:pPr algn="ctr">
                <a:lnSpc>
                  <a:spcPts val="1960"/>
                </a:lnSpc>
              </a:pPr>
              <a:r>
                <a:rPr lang="en-US" b="true" sz="1400">
                  <a:solidFill>
                    <a:srgbClr val="2B2B2B"/>
                  </a:solidFill>
                  <a:latin typeface="Agrandir Bold"/>
                  <a:ea typeface="Agrandir Bold"/>
                  <a:cs typeface="Agrandir Bold"/>
                  <a:sym typeface="Agrandir Bold"/>
                </a:rPr>
                <a:t>3</a:t>
              </a:r>
            </a:p>
          </p:txBody>
        </p:sp>
      </p:grpSp>
      <p:grpSp>
        <p:nvGrpSpPr>
          <p:cNvPr name="Group 19" id="19"/>
          <p:cNvGrpSpPr/>
          <p:nvPr/>
        </p:nvGrpSpPr>
        <p:grpSpPr>
          <a:xfrm rot="0">
            <a:off x="9809000" y="6642301"/>
            <a:ext cx="6907145" cy="868440"/>
            <a:chOff x="0" y="0"/>
            <a:chExt cx="9209527" cy="1157920"/>
          </a:xfrm>
        </p:grpSpPr>
        <p:sp>
          <p:nvSpPr>
            <p:cNvPr name="TextBox 20" id="20"/>
            <p:cNvSpPr txBox="true"/>
            <p:nvPr/>
          </p:nvSpPr>
          <p:spPr>
            <a:xfrm rot="0">
              <a:off x="1634311" y="147159"/>
              <a:ext cx="7575216" cy="730251"/>
            </a:xfrm>
            <a:prstGeom prst="rect">
              <a:avLst/>
            </a:prstGeom>
          </p:spPr>
          <p:txBody>
            <a:bodyPr anchor="t" rtlCol="false" tIns="0" lIns="0" bIns="0" rIns="0">
              <a:spAutoFit/>
            </a:bodyPr>
            <a:lstStyle/>
            <a:p>
              <a:pPr algn="l">
                <a:lnSpc>
                  <a:spcPts val="4199"/>
                </a:lnSpc>
              </a:pPr>
              <a:r>
                <a:rPr lang="en-US" sz="2999">
                  <a:solidFill>
                    <a:srgbClr val="2B2B2B"/>
                  </a:solidFill>
                  <a:latin typeface="Agrandir"/>
                  <a:ea typeface="Agrandir"/>
                  <a:cs typeface="Agrandir"/>
                  <a:sym typeface="Agrandir"/>
                </a:rPr>
                <a:t>About App and Tech Stack</a:t>
              </a:r>
            </a:p>
          </p:txBody>
        </p:sp>
        <p:sp>
          <p:nvSpPr>
            <p:cNvPr name="Freeform 21" id="21"/>
            <p:cNvSpPr/>
            <p:nvPr/>
          </p:nvSpPr>
          <p:spPr>
            <a:xfrm flipH="false" flipV="false" rot="0">
              <a:off x="0" y="0"/>
              <a:ext cx="1124235" cy="1157920"/>
            </a:xfrm>
            <a:custGeom>
              <a:avLst/>
              <a:gdLst/>
              <a:ahLst/>
              <a:cxnLst/>
              <a:rect r="r" b="b" t="t" l="l"/>
              <a:pathLst>
                <a:path h="1157920" w="1124235">
                  <a:moveTo>
                    <a:pt x="0" y="0"/>
                  </a:moveTo>
                  <a:lnTo>
                    <a:pt x="1124235" y="0"/>
                  </a:lnTo>
                  <a:lnTo>
                    <a:pt x="1124235" y="1157920"/>
                  </a:lnTo>
                  <a:lnTo>
                    <a:pt x="0" y="1157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2" id="22"/>
            <p:cNvSpPr txBox="true"/>
            <p:nvPr/>
          </p:nvSpPr>
          <p:spPr>
            <a:xfrm rot="0">
              <a:off x="351305" y="370892"/>
              <a:ext cx="421625" cy="349462"/>
            </a:xfrm>
            <a:prstGeom prst="rect">
              <a:avLst/>
            </a:prstGeom>
          </p:spPr>
          <p:txBody>
            <a:bodyPr anchor="t" rtlCol="false" tIns="0" lIns="0" bIns="0" rIns="0">
              <a:spAutoFit/>
            </a:bodyPr>
            <a:lstStyle/>
            <a:p>
              <a:pPr algn="ctr">
                <a:lnSpc>
                  <a:spcPts val="1960"/>
                </a:lnSpc>
              </a:pPr>
              <a:r>
                <a:rPr lang="en-US" b="true" sz="1400">
                  <a:solidFill>
                    <a:srgbClr val="2B2B2B"/>
                  </a:solidFill>
                  <a:latin typeface="Agrandir Bold"/>
                  <a:ea typeface="Agrandir Bold"/>
                  <a:cs typeface="Agrandir Bold"/>
                  <a:sym typeface="Agrandir Bold"/>
                </a:rPr>
                <a:t>4</a:t>
              </a:r>
            </a:p>
          </p:txBody>
        </p:sp>
      </p:grpSp>
      <p:grpSp>
        <p:nvGrpSpPr>
          <p:cNvPr name="Group 23" id="23"/>
          <p:cNvGrpSpPr/>
          <p:nvPr/>
        </p:nvGrpSpPr>
        <p:grpSpPr>
          <a:xfrm rot="0">
            <a:off x="9809000" y="7929841"/>
            <a:ext cx="6907145" cy="868440"/>
            <a:chOff x="0" y="0"/>
            <a:chExt cx="9209527" cy="1157920"/>
          </a:xfrm>
        </p:grpSpPr>
        <p:sp>
          <p:nvSpPr>
            <p:cNvPr name="TextBox 24" id="24"/>
            <p:cNvSpPr txBox="true"/>
            <p:nvPr/>
          </p:nvSpPr>
          <p:spPr>
            <a:xfrm rot="0">
              <a:off x="1634311" y="147159"/>
              <a:ext cx="7575216" cy="730251"/>
            </a:xfrm>
            <a:prstGeom prst="rect">
              <a:avLst/>
            </a:prstGeom>
          </p:spPr>
          <p:txBody>
            <a:bodyPr anchor="t" rtlCol="false" tIns="0" lIns="0" bIns="0" rIns="0">
              <a:spAutoFit/>
            </a:bodyPr>
            <a:lstStyle/>
            <a:p>
              <a:pPr algn="l">
                <a:lnSpc>
                  <a:spcPts val="4199"/>
                </a:lnSpc>
              </a:pPr>
              <a:r>
                <a:rPr lang="en-US" sz="2999">
                  <a:solidFill>
                    <a:srgbClr val="2B2B2B"/>
                  </a:solidFill>
                  <a:latin typeface="Agrandir"/>
                  <a:ea typeface="Agrandir"/>
                  <a:cs typeface="Agrandir"/>
                  <a:sym typeface="Agrandir"/>
                </a:rPr>
                <a:t>Limitations</a:t>
              </a:r>
            </a:p>
          </p:txBody>
        </p:sp>
        <p:sp>
          <p:nvSpPr>
            <p:cNvPr name="Freeform 25" id="25"/>
            <p:cNvSpPr/>
            <p:nvPr/>
          </p:nvSpPr>
          <p:spPr>
            <a:xfrm flipH="false" flipV="false" rot="0">
              <a:off x="0" y="0"/>
              <a:ext cx="1124235" cy="1157920"/>
            </a:xfrm>
            <a:custGeom>
              <a:avLst/>
              <a:gdLst/>
              <a:ahLst/>
              <a:cxnLst/>
              <a:rect r="r" b="b" t="t" l="l"/>
              <a:pathLst>
                <a:path h="1157920" w="1124235">
                  <a:moveTo>
                    <a:pt x="0" y="0"/>
                  </a:moveTo>
                  <a:lnTo>
                    <a:pt x="1124235" y="0"/>
                  </a:lnTo>
                  <a:lnTo>
                    <a:pt x="1124235" y="1157920"/>
                  </a:lnTo>
                  <a:lnTo>
                    <a:pt x="0" y="1157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6" id="26"/>
            <p:cNvSpPr txBox="true"/>
            <p:nvPr/>
          </p:nvSpPr>
          <p:spPr>
            <a:xfrm rot="0">
              <a:off x="351305" y="370892"/>
              <a:ext cx="421625" cy="349462"/>
            </a:xfrm>
            <a:prstGeom prst="rect">
              <a:avLst/>
            </a:prstGeom>
          </p:spPr>
          <p:txBody>
            <a:bodyPr anchor="t" rtlCol="false" tIns="0" lIns="0" bIns="0" rIns="0">
              <a:spAutoFit/>
            </a:bodyPr>
            <a:lstStyle/>
            <a:p>
              <a:pPr algn="ctr">
                <a:lnSpc>
                  <a:spcPts val="1960"/>
                </a:lnSpc>
              </a:pPr>
              <a:r>
                <a:rPr lang="en-US" b="true" sz="1400">
                  <a:solidFill>
                    <a:srgbClr val="2B2B2B"/>
                  </a:solidFill>
                  <a:latin typeface="Agrandir Bold"/>
                  <a:ea typeface="Agrandir Bold"/>
                  <a:cs typeface="Agrandir Bold"/>
                  <a:sym typeface="Agrandir Bold"/>
                </a:rPr>
                <a:t>5</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3203220">
            <a:off x="10055853" y="-265970"/>
            <a:ext cx="11814494" cy="12461864"/>
          </a:xfrm>
          <a:prstGeom prst="rect">
            <a:avLst/>
          </a:prstGeom>
        </p:spPr>
      </p:pic>
      <p:pic>
        <p:nvPicPr>
          <p:cNvPr name="Picture 3" id="3"/>
          <p:cNvPicPr>
            <a:picLocks noChangeAspect="true"/>
          </p:cNvPicPr>
          <p:nvPr/>
        </p:nvPicPr>
        <p:blipFill>
          <a:blip r:embed="rId3">
            <a:alphaModFix amt="25000"/>
          </a:blip>
          <a:srcRect l="0" t="0" r="0" b="0"/>
          <a:stretch>
            <a:fillRect/>
          </a:stretch>
        </p:blipFill>
        <p:spPr>
          <a:xfrm flipH="false" flipV="false" rot="-5741405">
            <a:off x="8316155" y="8504485"/>
            <a:ext cx="4865516" cy="6168780"/>
          </a:xfrm>
          <a:prstGeom prst="rect">
            <a:avLst/>
          </a:prstGeom>
        </p:spPr>
      </p:pic>
      <p:grpSp>
        <p:nvGrpSpPr>
          <p:cNvPr name="Group 4" id="4"/>
          <p:cNvGrpSpPr/>
          <p:nvPr/>
        </p:nvGrpSpPr>
        <p:grpSpPr>
          <a:xfrm rot="0">
            <a:off x="495431" y="1257300"/>
            <a:ext cx="8648569" cy="4167211"/>
            <a:chOff x="0" y="0"/>
            <a:chExt cx="11531426" cy="5556282"/>
          </a:xfrm>
        </p:grpSpPr>
        <p:sp>
          <p:nvSpPr>
            <p:cNvPr name="TextBox 5" id="5"/>
            <p:cNvSpPr txBox="true"/>
            <p:nvPr/>
          </p:nvSpPr>
          <p:spPr>
            <a:xfrm rot="0">
              <a:off x="0" y="-190500"/>
              <a:ext cx="11531426" cy="1600200"/>
            </a:xfrm>
            <a:prstGeom prst="rect">
              <a:avLst/>
            </a:prstGeom>
          </p:spPr>
          <p:txBody>
            <a:bodyPr anchor="t" rtlCol="false" tIns="0" lIns="0" bIns="0" rIns="0">
              <a:spAutoFit/>
            </a:bodyPr>
            <a:lstStyle/>
            <a:p>
              <a:pPr algn="l" marL="0" indent="0" lvl="0">
                <a:lnSpc>
                  <a:spcPts val="8399"/>
                </a:lnSpc>
                <a:spcBef>
                  <a:spcPct val="0"/>
                </a:spcBef>
              </a:pPr>
              <a:r>
                <a:rPr lang="en-US" sz="6999">
                  <a:solidFill>
                    <a:srgbClr val="2B2B2B"/>
                  </a:solidFill>
                  <a:latin typeface="Agrandir"/>
                  <a:ea typeface="Agrandir"/>
                  <a:cs typeface="Agrandir"/>
                  <a:sym typeface="Agrandir"/>
                </a:rPr>
                <a:t>Problem Statement</a:t>
              </a:r>
            </a:p>
          </p:txBody>
        </p:sp>
        <p:sp>
          <p:nvSpPr>
            <p:cNvPr name="TextBox 6" id="6"/>
            <p:cNvSpPr txBox="true"/>
            <p:nvPr/>
          </p:nvSpPr>
          <p:spPr>
            <a:xfrm rot="0">
              <a:off x="0" y="1862910"/>
              <a:ext cx="11531426" cy="3693371"/>
            </a:xfrm>
            <a:prstGeom prst="rect">
              <a:avLst/>
            </a:prstGeom>
          </p:spPr>
          <p:txBody>
            <a:bodyPr anchor="t" rtlCol="false" tIns="0" lIns="0" bIns="0" rIns="0">
              <a:spAutoFit/>
            </a:bodyPr>
            <a:lstStyle/>
            <a:p>
              <a:pPr algn="l" marL="0" indent="0" lvl="0">
                <a:lnSpc>
                  <a:spcPts val="3640"/>
                </a:lnSpc>
              </a:pPr>
              <a:r>
                <a:rPr lang="en-US" sz="2600">
                  <a:solidFill>
                    <a:srgbClr val="2B2B2B"/>
                  </a:solidFill>
                  <a:latin typeface="Agrandir"/>
                  <a:ea typeface="Agrandir"/>
                  <a:cs typeface="Agrandir"/>
                  <a:sym typeface="Agrandir"/>
                </a:rPr>
                <a:t>The increasing crimes against women in u</a:t>
              </a:r>
              <a:r>
                <a:rPr lang="en-US" sz="2600" u="none">
                  <a:solidFill>
                    <a:srgbClr val="2B2B2B"/>
                  </a:solidFill>
                  <a:latin typeface="Agrandir"/>
                  <a:ea typeface="Agrandir"/>
                  <a:cs typeface="Agrandir"/>
                  <a:sym typeface="Agrandir"/>
                </a:rPr>
                <a:t>rban areas necessitate advanced surveillance solutions for real-time threat detection. Women Safety Analytics aims to address this issue by leveraging real-time monitoring and advanced analytics to create safer environments and assist law enforcement in crime prevention. </a:t>
              </a:r>
            </a:p>
          </p:txBody>
        </p:sp>
      </p:grpSp>
      <p:sp>
        <p:nvSpPr>
          <p:cNvPr name="AutoShape 7" id="7"/>
          <p:cNvSpPr/>
          <p:nvPr/>
        </p:nvSpPr>
        <p:spPr>
          <a:xfrm>
            <a:off x="495431" y="2081190"/>
            <a:ext cx="8265305" cy="0"/>
          </a:xfrm>
          <a:prstGeom prst="line">
            <a:avLst/>
          </a:prstGeom>
          <a:ln cap="flat" w="38100">
            <a:solidFill>
              <a:srgbClr val="000000"/>
            </a:solidFill>
            <a:prstDash val="solid"/>
            <a:headEnd type="none" len="sm" w="sm"/>
            <a:tailEnd type="none" len="sm" w="sm"/>
          </a:ln>
        </p:spPr>
      </p:sp>
      <p:sp>
        <p:nvSpPr>
          <p:cNvPr name="Freeform 8" id="8"/>
          <p:cNvSpPr/>
          <p:nvPr/>
        </p:nvSpPr>
        <p:spPr>
          <a:xfrm flipH="false" flipV="false" rot="0">
            <a:off x="10498310" y="1257300"/>
            <a:ext cx="6356958" cy="6356958"/>
          </a:xfrm>
          <a:custGeom>
            <a:avLst/>
            <a:gdLst/>
            <a:ahLst/>
            <a:cxnLst/>
            <a:rect r="r" b="b" t="t" l="l"/>
            <a:pathLst>
              <a:path h="6356958" w="6356958">
                <a:moveTo>
                  <a:pt x="0" y="0"/>
                </a:moveTo>
                <a:lnTo>
                  <a:pt x="6356958" y="0"/>
                </a:lnTo>
                <a:lnTo>
                  <a:pt x="6356958" y="6356958"/>
                </a:lnTo>
                <a:lnTo>
                  <a:pt x="0" y="6356958"/>
                </a:lnTo>
                <a:lnTo>
                  <a:pt x="0" y="0"/>
                </a:lnTo>
                <a:close/>
              </a:path>
            </a:pathLst>
          </a:custGeom>
          <a:blipFill>
            <a:blip r:embed="rId4"/>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50000"/>
          </a:blip>
          <a:srcRect l="0" t="0" r="0" b="0"/>
          <a:stretch>
            <a:fillRect/>
          </a:stretch>
        </p:blipFill>
        <p:spPr>
          <a:xfrm flipH="false" flipV="false" rot="0">
            <a:off x="-2868523" y="2438918"/>
            <a:ext cx="10541077" cy="10522453"/>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3463659" y="-599139"/>
            <a:ext cx="5865675" cy="5231058"/>
          </a:xfrm>
          <a:prstGeom prst="rect">
            <a:avLst/>
          </a:prstGeom>
        </p:spPr>
      </p:pic>
      <p:sp>
        <p:nvSpPr>
          <p:cNvPr name="Freeform 4" id="4"/>
          <p:cNvSpPr/>
          <p:nvPr/>
        </p:nvSpPr>
        <p:spPr>
          <a:xfrm flipH="false" flipV="false" rot="0">
            <a:off x="1028700" y="2050396"/>
            <a:ext cx="5748651" cy="5649750"/>
          </a:xfrm>
          <a:custGeom>
            <a:avLst/>
            <a:gdLst/>
            <a:ahLst/>
            <a:cxnLst/>
            <a:rect r="r" b="b" t="t" l="l"/>
            <a:pathLst>
              <a:path h="5649750" w="5748651">
                <a:moveTo>
                  <a:pt x="0" y="0"/>
                </a:moveTo>
                <a:lnTo>
                  <a:pt x="5748651" y="0"/>
                </a:lnTo>
                <a:lnTo>
                  <a:pt x="5748651" y="5649749"/>
                </a:lnTo>
                <a:lnTo>
                  <a:pt x="0" y="5649749"/>
                </a:lnTo>
                <a:lnTo>
                  <a:pt x="0" y="0"/>
                </a:lnTo>
                <a:close/>
              </a:path>
            </a:pathLst>
          </a:custGeom>
          <a:blipFill>
            <a:blip r:embed="rId4"/>
            <a:stretch>
              <a:fillRect l="0" t="0" r="0" b="0"/>
            </a:stretch>
          </a:blipFill>
        </p:spPr>
      </p:sp>
      <p:grpSp>
        <p:nvGrpSpPr>
          <p:cNvPr name="Group 5" id="5"/>
          <p:cNvGrpSpPr/>
          <p:nvPr/>
        </p:nvGrpSpPr>
        <p:grpSpPr>
          <a:xfrm rot="0">
            <a:off x="9144000" y="1188921"/>
            <a:ext cx="8891583" cy="7909158"/>
            <a:chOff x="0" y="0"/>
            <a:chExt cx="11855445" cy="10545545"/>
          </a:xfrm>
        </p:grpSpPr>
        <p:sp>
          <p:nvSpPr>
            <p:cNvPr name="TextBox 6" id="6"/>
            <p:cNvSpPr txBox="true"/>
            <p:nvPr/>
          </p:nvSpPr>
          <p:spPr>
            <a:xfrm rot="0">
              <a:off x="0" y="1975373"/>
              <a:ext cx="11855445" cy="8570171"/>
            </a:xfrm>
            <a:prstGeom prst="rect">
              <a:avLst/>
            </a:prstGeom>
          </p:spPr>
          <p:txBody>
            <a:bodyPr anchor="t" rtlCol="false" tIns="0" lIns="0" bIns="0" rIns="0">
              <a:spAutoFit/>
            </a:bodyPr>
            <a:lstStyle/>
            <a:p>
              <a:pPr algn="l" marL="0" indent="0" lvl="0">
                <a:lnSpc>
                  <a:spcPts val="3640"/>
                </a:lnSpc>
              </a:pPr>
              <a:r>
                <a:rPr lang="en-US" sz="2600">
                  <a:solidFill>
                    <a:srgbClr val="2B2B2B"/>
                  </a:solidFill>
                  <a:latin typeface="Agrandir"/>
                  <a:ea typeface="Agrandir"/>
                  <a:cs typeface="Agrandir"/>
                  <a:sym typeface="Agrandir"/>
                </a:rPr>
                <a:t>This p</a:t>
              </a:r>
              <a:r>
                <a:rPr lang="en-US" sz="2600" u="none">
                  <a:solidFill>
                    <a:srgbClr val="2B2B2B"/>
                  </a:solidFill>
                  <a:latin typeface="Agrandir"/>
                  <a:ea typeface="Agrandir"/>
                  <a:cs typeface="Agrandir"/>
                  <a:sym typeface="Agrandir"/>
                </a:rPr>
                <a:t>roject is a mix of two things, one is android app with security features like location sharing, helpline calling and video recording that'll be stored on the web so that it cannot be tampered (no redirection to the camera to maintain low profile during the whole recording). Marking of the Safe Spaces near the person and the features like SOS buttons that sends live locations to emergency contact.</a:t>
              </a:r>
            </a:p>
            <a:p>
              <a:pPr algn="l" marL="0" indent="0" lvl="0">
                <a:lnSpc>
                  <a:spcPts val="3640"/>
                </a:lnSpc>
              </a:pPr>
            </a:p>
            <a:p>
              <a:pPr algn="l" marL="0" indent="0" lvl="0">
                <a:lnSpc>
                  <a:spcPts val="3640"/>
                </a:lnSpc>
              </a:pPr>
              <a:r>
                <a:rPr lang="en-US" sz="2600" u="none">
                  <a:solidFill>
                    <a:srgbClr val="2B2B2B"/>
                  </a:solidFill>
                  <a:latin typeface="Agrandir"/>
                  <a:ea typeface="Agrandir"/>
                  <a:cs typeface="Agrandir"/>
                  <a:sym typeface="Agrandir"/>
                </a:rPr>
                <a:t>Second being AI model that can be implemented in CCTV cameras to detect women in distress by analyzing the number to men following one women and by recognizing gestures(like hand raises).</a:t>
              </a:r>
            </a:p>
            <a:p>
              <a:pPr algn="l" marL="0" indent="0" lvl="0">
                <a:lnSpc>
                  <a:spcPts val="3640"/>
                </a:lnSpc>
              </a:pPr>
            </a:p>
          </p:txBody>
        </p:sp>
        <p:sp>
          <p:nvSpPr>
            <p:cNvPr name="TextBox 7" id="7"/>
            <p:cNvSpPr txBox="true"/>
            <p:nvPr/>
          </p:nvSpPr>
          <p:spPr>
            <a:xfrm rot="0">
              <a:off x="0" y="-190500"/>
              <a:ext cx="11855445" cy="1600200"/>
            </a:xfrm>
            <a:prstGeom prst="rect">
              <a:avLst/>
            </a:prstGeom>
          </p:spPr>
          <p:txBody>
            <a:bodyPr anchor="t" rtlCol="false" tIns="0" lIns="0" bIns="0" rIns="0">
              <a:spAutoFit/>
            </a:bodyPr>
            <a:lstStyle/>
            <a:p>
              <a:pPr algn="l" marL="0" indent="0" lvl="0">
                <a:lnSpc>
                  <a:spcPts val="8399"/>
                </a:lnSpc>
                <a:spcBef>
                  <a:spcPct val="0"/>
                </a:spcBef>
              </a:pPr>
              <a:r>
                <a:rPr lang="en-US" sz="6999">
                  <a:solidFill>
                    <a:srgbClr val="2B2B2B"/>
                  </a:solidFill>
                  <a:latin typeface="Agrandir"/>
                  <a:ea typeface="Agrandir"/>
                  <a:cs typeface="Agrandir"/>
                  <a:sym typeface="Agrandir"/>
                </a:rPr>
                <a:t>Project Overview</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TextBox 2" id="2"/>
          <p:cNvSpPr txBox="true"/>
          <p:nvPr/>
        </p:nvSpPr>
        <p:spPr>
          <a:xfrm rot="0">
            <a:off x="4444901" y="1702866"/>
            <a:ext cx="9398198" cy="1247775"/>
          </a:xfrm>
          <a:prstGeom prst="rect">
            <a:avLst/>
          </a:prstGeom>
        </p:spPr>
        <p:txBody>
          <a:bodyPr anchor="t" rtlCol="false" tIns="0" lIns="0" bIns="0" rIns="0">
            <a:spAutoFit/>
          </a:bodyPr>
          <a:lstStyle/>
          <a:p>
            <a:pPr algn="ctr" marL="0" indent="0" lvl="0">
              <a:lnSpc>
                <a:spcPts val="8399"/>
              </a:lnSpc>
              <a:spcBef>
                <a:spcPct val="0"/>
              </a:spcBef>
            </a:pPr>
            <a:r>
              <a:rPr lang="en-US" sz="6999">
                <a:solidFill>
                  <a:srgbClr val="2B2B2B"/>
                </a:solidFill>
                <a:latin typeface="Agrandir"/>
                <a:ea typeface="Agrandir"/>
                <a:cs typeface="Agrandir"/>
                <a:sym typeface="Agrandir"/>
              </a:rPr>
              <a:t>Our Model</a:t>
            </a:r>
          </a:p>
        </p:txBody>
      </p:sp>
      <p:pic>
        <p:nvPicPr>
          <p:cNvPr name="Picture 3" id="3"/>
          <p:cNvPicPr>
            <a:picLocks noChangeAspect="true"/>
          </p:cNvPicPr>
          <p:nvPr/>
        </p:nvPicPr>
        <p:blipFill>
          <a:blip r:embed="rId2">
            <a:alphaModFix amt="25000"/>
          </a:blip>
          <a:srcRect l="0" t="0" r="0" b="0"/>
          <a:stretch>
            <a:fillRect/>
          </a:stretch>
        </p:blipFill>
        <p:spPr>
          <a:xfrm flipH="false" flipV="false" rot="0">
            <a:off x="-4810715" y="2950641"/>
            <a:ext cx="9621431" cy="9789932"/>
          </a:xfrm>
          <a:prstGeom prst="rect">
            <a:avLst/>
          </a:prstGeom>
        </p:spPr>
      </p:pic>
      <p:pic>
        <p:nvPicPr>
          <p:cNvPr name="Picture 4" id="4"/>
          <p:cNvPicPr>
            <a:picLocks noChangeAspect="true"/>
          </p:cNvPicPr>
          <p:nvPr/>
        </p:nvPicPr>
        <p:blipFill>
          <a:blip r:embed="rId3">
            <a:alphaModFix amt="50000"/>
          </a:blip>
          <a:srcRect l="0" t="0" r="0" b="0"/>
          <a:stretch>
            <a:fillRect/>
          </a:stretch>
        </p:blipFill>
        <p:spPr>
          <a:xfrm flipH="false" flipV="false" rot="9720163">
            <a:off x="12600387" y="-3298660"/>
            <a:ext cx="8670039" cy="8654721"/>
          </a:xfrm>
          <a:prstGeom prst="rect">
            <a:avLst/>
          </a:prstGeom>
        </p:spPr>
      </p:pic>
      <p:grpSp>
        <p:nvGrpSpPr>
          <p:cNvPr name="Group 5" id="5"/>
          <p:cNvGrpSpPr/>
          <p:nvPr/>
        </p:nvGrpSpPr>
        <p:grpSpPr>
          <a:xfrm rot="0">
            <a:off x="11475461" y="514350"/>
            <a:ext cx="5246370" cy="9286786"/>
            <a:chOff x="0" y="0"/>
            <a:chExt cx="812800" cy="1438766"/>
          </a:xfrm>
        </p:grpSpPr>
        <p:sp>
          <p:nvSpPr>
            <p:cNvPr name="Freeform 6" id="6"/>
            <p:cNvSpPr/>
            <p:nvPr/>
          </p:nvSpPr>
          <p:spPr>
            <a:xfrm flipH="false" flipV="false" rot="0">
              <a:off x="0" y="0"/>
              <a:ext cx="812800" cy="1438766"/>
            </a:xfrm>
            <a:custGeom>
              <a:avLst/>
              <a:gdLst/>
              <a:ahLst/>
              <a:cxnLst/>
              <a:rect r="r" b="b" t="t" l="l"/>
              <a:pathLst>
                <a:path h="1438766" w="812800">
                  <a:moveTo>
                    <a:pt x="0" y="0"/>
                  </a:moveTo>
                  <a:lnTo>
                    <a:pt x="812800" y="0"/>
                  </a:lnTo>
                  <a:lnTo>
                    <a:pt x="812800" y="1438766"/>
                  </a:lnTo>
                  <a:lnTo>
                    <a:pt x="0" y="1438766"/>
                  </a:lnTo>
                  <a:close/>
                </a:path>
              </a:pathLst>
            </a:custGeom>
            <a:blipFill>
              <a:blip r:embed="rId4"/>
              <a:stretch>
                <a:fillRect l="0" t="-1357" r="0" b="-1357"/>
              </a:stretch>
            </a:blipFill>
          </p:spPr>
        </p:sp>
      </p:grpSp>
      <p:sp>
        <p:nvSpPr>
          <p:cNvPr name="TextBox 7" id="7"/>
          <p:cNvSpPr txBox="true"/>
          <p:nvPr/>
        </p:nvSpPr>
        <p:spPr>
          <a:xfrm rot="0">
            <a:off x="7003568" y="8818881"/>
            <a:ext cx="4280864" cy="439419"/>
          </a:xfrm>
          <a:prstGeom prst="rect">
            <a:avLst/>
          </a:prstGeom>
        </p:spPr>
        <p:txBody>
          <a:bodyPr anchor="t" rtlCol="false" tIns="0" lIns="0" bIns="0" rIns="0">
            <a:spAutoFit/>
          </a:bodyPr>
          <a:lstStyle/>
          <a:p>
            <a:pPr algn="ctr" marL="0" indent="0" lvl="0">
              <a:lnSpc>
                <a:spcPts val="3080"/>
              </a:lnSpc>
            </a:pPr>
            <a:r>
              <a:rPr lang="en-US" sz="2200" u="none">
                <a:solidFill>
                  <a:srgbClr val="2B2B2B"/>
                </a:solidFill>
                <a:latin typeface="Agrandir"/>
                <a:ea typeface="Agrandir"/>
                <a:cs typeface="Agrandir"/>
                <a:sym typeface="Agrandir"/>
                <a:hlinkClick r:id="rId5" action="ppaction://hlinksldjump"/>
              </a:rPr>
              <a:t>Go Back to Agenda Page</a:t>
            </a:r>
          </a:p>
        </p:txBody>
      </p:sp>
      <p:sp>
        <p:nvSpPr>
          <p:cNvPr name="TextBox 8" id="8"/>
          <p:cNvSpPr txBox="true"/>
          <p:nvPr/>
        </p:nvSpPr>
        <p:spPr>
          <a:xfrm rot="0">
            <a:off x="3138636" y="3223180"/>
            <a:ext cx="7729865" cy="2800985"/>
          </a:xfrm>
          <a:prstGeom prst="rect">
            <a:avLst/>
          </a:prstGeom>
        </p:spPr>
        <p:txBody>
          <a:bodyPr anchor="t" rtlCol="false" tIns="0" lIns="0" bIns="0" rIns="0">
            <a:spAutoFit/>
          </a:bodyPr>
          <a:lstStyle/>
          <a:p>
            <a:pPr algn="l" marL="0" indent="0" lvl="0">
              <a:lnSpc>
                <a:spcPts val="3640"/>
              </a:lnSpc>
            </a:pPr>
            <a:r>
              <a:rPr lang="en-US" sz="2600">
                <a:solidFill>
                  <a:srgbClr val="2B2B2B"/>
                </a:solidFill>
                <a:latin typeface="Agrandir"/>
                <a:ea typeface="Agrandir"/>
                <a:cs typeface="Agrandir"/>
                <a:sym typeface="Agrandir"/>
              </a:rPr>
              <a:t>Our project uses Yolo v8 for detecting people and then uses our AI model that is based on ResNet-50 architecture to detect whether the person is male or female. Then we use mediapipe to detect whether there is an emergency or not based on gesture recognition.  </a:t>
            </a:r>
          </a:p>
        </p:txBody>
      </p:sp>
      <p:sp>
        <p:nvSpPr>
          <p:cNvPr name="TextBox 9" id="9"/>
          <p:cNvSpPr txBox="true"/>
          <p:nvPr/>
        </p:nvSpPr>
        <p:spPr>
          <a:xfrm rot="0">
            <a:off x="7003568" y="7895706"/>
            <a:ext cx="7729865" cy="514985"/>
          </a:xfrm>
          <a:prstGeom prst="rect">
            <a:avLst/>
          </a:prstGeom>
        </p:spPr>
        <p:txBody>
          <a:bodyPr anchor="t" rtlCol="false" tIns="0" lIns="0" bIns="0" rIns="0">
            <a:spAutoFit/>
          </a:bodyPr>
          <a:lstStyle/>
          <a:p>
            <a:pPr algn="l" marL="0" indent="0" lvl="0">
              <a:lnSpc>
                <a:spcPts val="3640"/>
              </a:lnSpc>
            </a:pPr>
            <a:r>
              <a:rPr lang="en-US" sz="2600">
                <a:solidFill>
                  <a:srgbClr val="2B2B2B"/>
                </a:solidFill>
                <a:latin typeface="Agrandir"/>
                <a:ea typeface="Agrandir"/>
                <a:cs typeface="Agrandir"/>
                <a:sym typeface="Agrandir"/>
              </a:rPr>
              <a:t>Our Project flow diagram</a:t>
            </a:r>
          </a:p>
        </p:txBody>
      </p:sp>
      <p:sp>
        <p:nvSpPr>
          <p:cNvPr name="AutoShape 10" id="10"/>
          <p:cNvSpPr/>
          <p:nvPr/>
        </p:nvSpPr>
        <p:spPr>
          <a:xfrm>
            <a:off x="4792192" y="8410691"/>
            <a:ext cx="6492240" cy="0"/>
          </a:xfrm>
          <a:prstGeom prst="line">
            <a:avLst/>
          </a:prstGeom>
          <a:ln cap="flat" w="38100">
            <a:solidFill>
              <a:srgbClr val="000000"/>
            </a:solidFill>
            <a:prstDash val="solid"/>
            <a:headEnd type="none" len="sm" w="sm"/>
            <a:tailEnd type="triangle" len="med" w="lg"/>
          </a:ln>
        </p:spPr>
      </p:sp>
      <p:sp>
        <p:nvSpPr>
          <p:cNvPr name="AutoShape 11" id="11"/>
          <p:cNvSpPr/>
          <p:nvPr/>
        </p:nvSpPr>
        <p:spPr>
          <a:xfrm>
            <a:off x="4983221" y="2931591"/>
            <a:ext cx="6492240"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1425796">
            <a:off x="-4836105" y="-3855776"/>
            <a:ext cx="17005599" cy="18983681"/>
          </a:xfrm>
          <a:prstGeom prst="rect">
            <a:avLst/>
          </a:prstGeom>
        </p:spPr>
      </p:pic>
      <p:sp>
        <p:nvSpPr>
          <p:cNvPr name="Freeform 3" id="3"/>
          <p:cNvSpPr/>
          <p:nvPr/>
        </p:nvSpPr>
        <p:spPr>
          <a:xfrm flipH="false" flipV="false" rot="0">
            <a:off x="1204662" y="2561028"/>
            <a:ext cx="2860631" cy="6356958"/>
          </a:xfrm>
          <a:custGeom>
            <a:avLst/>
            <a:gdLst/>
            <a:ahLst/>
            <a:cxnLst/>
            <a:rect r="r" b="b" t="t" l="l"/>
            <a:pathLst>
              <a:path h="6356958" w="2860631">
                <a:moveTo>
                  <a:pt x="0" y="0"/>
                </a:moveTo>
                <a:lnTo>
                  <a:pt x="2860631" y="0"/>
                </a:lnTo>
                <a:lnTo>
                  <a:pt x="2860631" y="6356958"/>
                </a:lnTo>
                <a:lnTo>
                  <a:pt x="0" y="6356958"/>
                </a:lnTo>
                <a:lnTo>
                  <a:pt x="0" y="0"/>
                </a:lnTo>
                <a:close/>
              </a:path>
            </a:pathLst>
          </a:custGeom>
          <a:blipFill>
            <a:blip r:embed="rId3"/>
            <a:stretch>
              <a:fillRect l="0" t="0" r="0" b="0"/>
            </a:stretch>
          </a:blipFill>
        </p:spPr>
      </p:sp>
      <p:sp>
        <p:nvSpPr>
          <p:cNvPr name="Freeform 4" id="4"/>
          <p:cNvSpPr/>
          <p:nvPr/>
        </p:nvSpPr>
        <p:spPr>
          <a:xfrm flipH="false" flipV="false" rot="0">
            <a:off x="4953232" y="2561028"/>
            <a:ext cx="2860631" cy="6356958"/>
          </a:xfrm>
          <a:custGeom>
            <a:avLst/>
            <a:gdLst/>
            <a:ahLst/>
            <a:cxnLst/>
            <a:rect r="r" b="b" t="t" l="l"/>
            <a:pathLst>
              <a:path h="6356958" w="2860631">
                <a:moveTo>
                  <a:pt x="0" y="0"/>
                </a:moveTo>
                <a:lnTo>
                  <a:pt x="2860631" y="0"/>
                </a:lnTo>
                <a:lnTo>
                  <a:pt x="2860631" y="6356958"/>
                </a:lnTo>
                <a:lnTo>
                  <a:pt x="0" y="6356958"/>
                </a:lnTo>
                <a:lnTo>
                  <a:pt x="0" y="0"/>
                </a:lnTo>
                <a:close/>
              </a:path>
            </a:pathLst>
          </a:custGeom>
          <a:blipFill>
            <a:blip r:embed="rId4"/>
            <a:stretch>
              <a:fillRect l="0" t="0" r="0" b="0"/>
            </a:stretch>
          </a:blipFill>
        </p:spPr>
      </p:sp>
      <p:sp>
        <p:nvSpPr>
          <p:cNvPr name="Freeform 5" id="5"/>
          <p:cNvSpPr/>
          <p:nvPr/>
        </p:nvSpPr>
        <p:spPr>
          <a:xfrm flipH="false" flipV="false" rot="0">
            <a:off x="8699688" y="2561028"/>
            <a:ext cx="2860631" cy="6356958"/>
          </a:xfrm>
          <a:custGeom>
            <a:avLst/>
            <a:gdLst/>
            <a:ahLst/>
            <a:cxnLst/>
            <a:rect r="r" b="b" t="t" l="l"/>
            <a:pathLst>
              <a:path h="6356958" w="2860631">
                <a:moveTo>
                  <a:pt x="0" y="0"/>
                </a:moveTo>
                <a:lnTo>
                  <a:pt x="2860631" y="0"/>
                </a:lnTo>
                <a:lnTo>
                  <a:pt x="2860631" y="6356958"/>
                </a:lnTo>
                <a:lnTo>
                  <a:pt x="0" y="6356958"/>
                </a:lnTo>
                <a:lnTo>
                  <a:pt x="0" y="0"/>
                </a:lnTo>
                <a:close/>
              </a:path>
            </a:pathLst>
          </a:custGeom>
          <a:blipFill>
            <a:blip r:embed="rId5"/>
            <a:stretch>
              <a:fillRect l="0" t="0" r="0" b="0"/>
            </a:stretch>
          </a:blipFill>
        </p:spPr>
      </p:sp>
      <p:sp>
        <p:nvSpPr>
          <p:cNvPr name="Freeform 6" id="6"/>
          <p:cNvSpPr/>
          <p:nvPr/>
        </p:nvSpPr>
        <p:spPr>
          <a:xfrm flipH="false" flipV="false" rot="0">
            <a:off x="12446144" y="2561028"/>
            <a:ext cx="2860631" cy="6356958"/>
          </a:xfrm>
          <a:custGeom>
            <a:avLst/>
            <a:gdLst/>
            <a:ahLst/>
            <a:cxnLst/>
            <a:rect r="r" b="b" t="t" l="l"/>
            <a:pathLst>
              <a:path h="6356958" w="2860631">
                <a:moveTo>
                  <a:pt x="0" y="0"/>
                </a:moveTo>
                <a:lnTo>
                  <a:pt x="2860631" y="0"/>
                </a:lnTo>
                <a:lnTo>
                  <a:pt x="2860631" y="6356958"/>
                </a:lnTo>
                <a:lnTo>
                  <a:pt x="0" y="6356958"/>
                </a:lnTo>
                <a:lnTo>
                  <a:pt x="0" y="0"/>
                </a:lnTo>
                <a:close/>
              </a:path>
            </a:pathLst>
          </a:custGeom>
          <a:blipFill>
            <a:blip r:embed="rId6"/>
            <a:stretch>
              <a:fillRect l="0" t="0" r="0" b="0"/>
            </a:stretch>
          </a:blipFill>
        </p:spPr>
      </p:sp>
      <p:sp>
        <p:nvSpPr>
          <p:cNvPr name="TextBox 7" id="7"/>
          <p:cNvSpPr txBox="true"/>
          <p:nvPr/>
        </p:nvSpPr>
        <p:spPr>
          <a:xfrm rot="0">
            <a:off x="254132" y="463799"/>
            <a:ext cx="9398198" cy="1247775"/>
          </a:xfrm>
          <a:prstGeom prst="rect">
            <a:avLst/>
          </a:prstGeom>
        </p:spPr>
        <p:txBody>
          <a:bodyPr anchor="t" rtlCol="false" tIns="0" lIns="0" bIns="0" rIns="0">
            <a:spAutoFit/>
          </a:bodyPr>
          <a:lstStyle/>
          <a:p>
            <a:pPr algn="ctr" marL="0" indent="0" lvl="0">
              <a:lnSpc>
                <a:spcPts val="8399"/>
              </a:lnSpc>
              <a:spcBef>
                <a:spcPct val="0"/>
              </a:spcBef>
            </a:pPr>
            <a:r>
              <a:rPr lang="en-US" sz="6999">
                <a:solidFill>
                  <a:srgbClr val="2B2B2B"/>
                </a:solidFill>
                <a:latin typeface="Agrandir"/>
                <a:ea typeface="Agrandir"/>
                <a:cs typeface="Agrandir"/>
                <a:sym typeface="Agrandir"/>
              </a:rPr>
              <a:t>App Flow</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BEFE5"/>
        </a:solidFill>
      </p:bgPr>
    </p:bg>
    <p:spTree>
      <p:nvGrpSpPr>
        <p:cNvPr id="1" name=""/>
        <p:cNvGrpSpPr/>
        <p:nvPr/>
      </p:nvGrpSpPr>
      <p:grpSpPr>
        <a:xfrm>
          <a:off x="0" y="0"/>
          <a:ext cx="0" cy="0"/>
          <a:chOff x="0" y="0"/>
          <a:chExt cx="0" cy="0"/>
        </a:xfrm>
      </p:grpSpPr>
      <p:grpSp>
        <p:nvGrpSpPr>
          <p:cNvPr name="Group 2" id="2"/>
          <p:cNvGrpSpPr/>
          <p:nvPr/>
        </p:nvGrpSpPr>
        <p:grpSpPr>
          <a:xfrm rot="0">
            <a:off x="1028700" y="3058054"/>
            <a:ext cx="4889142" cy="6200246"/>
            <a:chOff x="0" y="0"/>
            <a:chExt cx="1287675" cy="1632987"/>
          </a:xfrm>
        </p:grpSpPr>
        <p:sp>
          <p:nvSpPr>
            <p:cNvPr name="Freeform 3" id="3"/>
            <p:cNvSpPr/>
            <p:nvPr/>
          </p:nvSpPr>
          <p:spPr>
            <a:xfrm flipH="false" flipV="false" rot="0">
              <a:off x="0" y="0"/>
              <a:ext cx="1287675" cy="1632987"/>
            </a:xfrm>
            <a:custGeom>
              <a:avLst/>
              <a:gdLst/>
              <a:ahLst/>
              <a:cxnLst/>
              <a:rect r="r" b="b" t="t" l="l"/>
              <a:pathLst>
                <a:path h="1632987" w="1287675">
                  <a:moveTo>
                    <a:pt x="80758" y="0"/>
                  </a:moveTo>
                  <a:lnTo>
                    <a:pt x="1206917" y="0"/>
                  </a:lnTo>
                  <a:cubicBezTo>
                    <a:pt x="1251519" y="0"/>
                    <a:pt x="1287675" y="36157"/>
                    <a:pt x="1287675" y="80758"/>
                  </a:cubicBezTo>
                  <a:lnTo>
                    <a:pt x="1287675" y="1552228"/>
                  </a:lnTo>
                  <a:cubicBezTo>
                    <a:pt x="1287675" y="1596830"/>
                    <a:pt x="1251519" y="1632987"/>
                    <a:pt x="1206917" y="1632987"/>
                  </a:cubicBezTo>
                  <a:lnTo>
                    <a:pt x="80758" y="1632987"/>
                  </a:lnTo>
                  <a:cubicBezTo>
                    <a:pt x="36157" y="1632987"/>
                    <a:pt x="0" y="1596830"/>
                    <a:pt x="0" y="1552228"/>
                  </a:cubicBezTo>
                  <a:lnTo>
                    <a:pt x="0" y="80758"/>
                  </a:lnTo>
                  <a:cubicBezTo>
                    <a:pt x="0" y="36157"/>
                    <a:pt x="36157" y="0"/>
                    <a:pt x="80758" y="0"/>
                  </a:cubicBezTo>
                  <a:close/>
                </a:path>
              </a:pathLst>
            </a:custGeom>
            <a:solidFill>
              <a:srgbClr val="E9F1EA"/>
            </a:solidFill>
          </p:spPr>
        </p:sp>
        <p:sp>
          <p:nvSpPr>
            <p:cNvPr name="TextBox 4" id="4"/>
            <p:cNvSpPr txBox="true"/>
            <p:nvPr/>
          </p:nvSpPr>
          <p:spPr>
            <a:xfrm>
              <a:off x="0" y="-104775"/>
              <a:ext cx="1287675" cy="1737762"/>
            </a:xfrm>
            <a:prstGeom prst="rect">
              <a:avLst/>
            </a:prstGeom>
          </p:spPr>
          <p:txBody>
            <a:bodyPr anchor="ctr" rtlCol="false" tIns="50800" lIns="50800" bIns="50800" rIns="50800"/>
            <a:lstStyle/>
            <a:p>
              <a:pPr algn="ctr">
                <a:lnSpc>
                  <a:spcPts val="3080"/>
                </a:lnSpc>
              </a:pPr>
            </a:p>
          </p:txBody>
        </p:sp>
      </p:grpSp>
      <p:sp>
        <p:nvSpPr>
          <p:cNvPr name="Freeform 5" id="5"/>
          <p:cNvSpPr/>
          <p:nvPr/>
        </p:nvSpPr>
        <p:spPr>
          <a:xfrm flipH="false" flipV="false" rot="0">
            <a:off x="1930182" y="3679638"/>
            <a:ext cx="1996350" cy="2478539"/>
          </a:xfrm>
          <a:custGeom>
            <a:avLst/>
            <a:gdLst/>
            <a:ahLst/>
            <a:cxnLst/>
            <a:rect r="r" b="b" t="t" l="l"/>
            <a:pathLst>
              <a:path h="2478539" w="1996350">
                <a:moveTo>
                  <a:pt x="0" y="0"/>
                </a:moveTo>
                <a:lnTo>
                  <a:pt x="1996350" y="0"/>
                </a:lnTo>
                <a:lnTo>
                  <a:pt x="1996350" y="2478539"/>
                </a:lnTo>
                <a:lnTo>
                  <a:pt x="0" y="24785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6664434" y="3058054"/>
            <a:ext cx="4889142" cy="6200246"/>
            <a:chOff x="0" y="0"/>
            <a:chExt cx="1287675" cy="1632987"/>
          </a:xfrm>
        </p:grpSpPr>
        <p:sp>
          <p:nvSpPr>
            <p:cNvPr name="Freeform 7" id="7"/>
            <p:cNvSpPr/>
            <p:nvPr/>
          </p:nvSpPr>
          <p:spPr>
            <a:xfrm flipH="false" flipV="false" rot="0">
              <a:off x="0" y="0"/>
              <a:ext cx="1287675" cy="1632987"/>
            </a:xfrm>
            <a:custGeom>
              <a:avLst/>
              <a:gdLst/>
              <a:ahLst/>
              <a:cxnLst/>
              <a:rect r="r" b="b" t="t" l="l"/>
              <a:pathLst>
                <a:path h="1632987" w="1287675">
                  <a:moveTo>
                    <a:pt x="80758" y="0"/>
                  </a:moveTo>
                  <a:lnTo>
                    <a:pt x="1206917" y="0"/>
                  </a:lnTo>
                  <a:cubicBezTo>
                    <a:pt x="1251519" y="0"/>
                    <a:pt x="1287675" y="36157"/>
                    <a:pt x="1287675" y="80758"/>
                  </a:cubicBezTo>
                  <a:lnTo>
                    <a:pt x="1287675" y="1552228"/>
                  </a:lnTo>
                  <a:cubicBezTo>
                    <a:pt x="1287675" y="1596830"/>
                    <a:pt x="1251519" y="1632987"/>
                    <a:pt x="1206917" y="1632987"/>
                  </a:cubicBezTo>
                  <a:lnTo>
                    <a:pt x="80758" y="1632987"/>
                  </a:lnTo>
                  <a:cubicBezTo>
                    <a:pt x="36157" y="1632987"/>
                    <a:pt x="0" y="1596830"/>
                    <a:pt x="0" y="1552228"/>
                  </a:cubicBezTo>
                  <a:lnTo>
                    <a:pt x="0" y="80758"/>
                  </a:lnTo>
                  <a:cubicBezTo>
                    <a:pt x="0" y="36157"/>
                    <a:pt x="36157" y="0"/>
                    <a:pt x="80758" y="0"/>
                  </a:cubicBezTo>
                  <a:close/>
                </a:path>
              </a:pathLst>
            </a:custGeom>
            <a:solidFill>
              <a:srgbClr val="E9F1EA"/>
            </a:solidFill>
          </p:spPr>
        </p:sp>
        <p:sp>
          <p:nvSpPr>
            <p:cNvPr name="TextBox 8" id="8"/>
            <p:cNvSpPr txBox="true"/>
            <p:nvPr/>
          </p:nvSpPr>
          <p:spPr>
            <a:xfrm>
              <a:off x="0" y="-104775"/>
              <a:ext cx="1287675" cy="1737762"/>
            </a:xfrm>
            <a:prstGeom prst="rect">
              <a:avLst/>
            </a:prstGeom>
          </p:spPr>
          <p:txBody>
            <a:bodyPr anchor="ctr" rtlCol="false" tIns="50800" lIns="50800" bIns="50800" rIns="50800"/>
            <a:lstStyle/>
            <a:p>
              <a:pPr algn="ctr">
                <a:lnSpc>
                  <a:spcPts val="3080"/>
                </a:lnSpc>
              </a:pPr>
            </a:p>
          </p:txBody>
        </p:sp>
      </p:grpSp>
      <p:grpSp>
        <p:nvGrpSpPr>
          <p:cNvPr name="Group 9" id="9"/>
          <p:cNvGrpSpPr/>
          <p:nvPr/>
        </p:nvGrpSpPr>
        <p:grpSpPr>
          <a:xfrm rot="0">
            <a:off x="12370158" y="3058054"/>
            <a:ext cx="4889142" cy="6200246"/>
            <a:chOff x="0" y="0"/>
            <a:chExt cx="1287675" cy="1632987"/>
          </a:xfrm>
        </p:grpSpPr>
        <p:sp>
          <p:nvSpPr>
            <p:cNvPr name="Freeform 10" id="10"/>
            <p:cNvSpPr/>
            <p:nvPr/>
          </p:nvSpPr>
          <p:spPr>
            <a:xfrm flipH="false" flipV="false" rot="0">
              <a:off x="0" y="0"/>
              <a:ext cx="1287675" cy="1632987"/>
            </a:xfrm>
            <a:custGeom>
              <a:avLst/>
              <a:gdLst/>
              <a:ahLst/>
              <a:cxnLst/>
              <a:rect r="r" b="b" t="t" l="l"/>
              <a:pathLst>
                <a:path h="1632987" w="1287675">
                  <a:moveTo>
                    <a:pt x="80758" y="0"/>
                  </a:moveTo>
                  <a:lnTo>
                    <a:pt x="1206917" y="0"/>
                  </a:lnTo>
                  <a:cubicBezTo>
                    <a:pt x="1251519" y="0"/>
                    <a:pt x="1287675" y="36157"/>
                    <a:pt x="1287675" y="80758"/>
                  </a:cubicBezTo>
                  <a:lnTo>
                    <a:pt x="1287675" y="1552228"/>
                  </a:lnTo>
                  <a:cubicBezTo>
                    <a:pt x="1287675" y="1596830"/>
                    <a:pt x="1251519" y="1632987"/>
                    <a:pt x="1206917" y="1632987"/>
                  </a:cubicBezTo>
                  <a:lnTo>
                    <a:pt x="80758" y="1632987"/>
                  </a:lnTo>
                  <a:cubicBezTo>
                    <a:pt x="36157" y="1632987"/>
                    <a:pt x="0" y="1596830"/>
                    <a:pt x="0" y="1552228"/>
                  </a:cubicBezTo>
                  <a:lnTo>
                    <a:pt x="0" y="80758"/>
                  </a:lnTo>
                  <a:cubicBezTo>
                    <a:pt x="0" y="36157"/>
                    <a:pt x="36157" y="0"/>
                    <a:pt x="80758" y="0"/>
                  </a:cubicBezTo>
                  <a:close/>
                </a:path>
              </a:pathLst>
            </a:custGeom>
            <a:solidFill>
              <a:srgbClr val="E9F1EA"/>
            </a:solidFill>
          </p:spPr>
        </p:sp>
        <p:sp>
          <p:nvSpPr>
            <p:cNvPr name="TextBox 11" id="11"/>
            <p:cNvSpPr txBox="true"/>
            <p:nvPr/>
          </p:nvSpPr>
          <p:spPr>
            <a:xfrm>
              <a:off x="0" y="-104775"/>
              <a:ext cx="1287675" cy="1737762"/>
            </a:xfrm>
            <a:prstGeom prst="rect">
              <a:avLst/>
            </a:prstGeom>
          </p:spPr>
          <p:txBody>
            <a:bodyPr anchor="ctr" rtlCol="false" tIns="50800" lIns="50800" bIns="50800" rIns="50800"/>
            <a:lstStyle/>
            <a:p>
              <a:pPr algn="ctr">
                <a:lnSpc>
                  <a:spcPts val="3080"/>
                </a:lnSpc>
              </a:pPr>
            </a:p>
          </p:txBody>
        </p:sp>
      </p:grpSp>
      <p:sp>
        <p:nvSpPr>
          <p:cNvPr name="Freeform 12" id="12"/>
          <p:cNvSpPr/>
          <p:nvPr/>
        </p:nvSpPr>
        <p:spPr>
          <a:xfrm flipH="false" flipV="false" rot="0">
            <a:off x="1930182" y="6395288"/>
            <a:ext cx="2245285" cy="2278426"/>
          </a:xfrm>
          <a:custGeom>
            <a:avLst/>
            <a:gdLst/>
            <a:ahLst/>
            <a:cxnLst/>
            <a:rect r="r" b="b" t="t" l="l"/>
            <a:pathLst>
              <a:path h="2278426" w="2245285">
                <a:moveTo>
                  <a:pt x="0" y="0"/>
                </a:moveTo>
                <a:lnTo>
                  <a:pt x="2245285" y="0"/>
                </a:lnTo>
                <a:lnTo>
                  <a:pt x="2245285" y="2278425"/>
                </a:lnTo>
                <a:lnTo>
                  <a:pt x="0" y="22784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7913883" y="3524608"/>
            <a:ext cx="2210605" cy="2198548"/>
          </a:xfrm>
          <a:custGeom>
            <a:avLst/>
            <a:gdLst/>
            <a:ahLst/>
            <a:cxnLst/>
            <a:rect r="r" b="b" t="t" l="l"/>
            <a:pathLst>
              <a:path h="2198548" w="2210605">
                <a:moveTo>
                  <a:pt x="0" y="0"/>
                </a:moveTo>
                <a:lnTo>
                  <a:pt x="2210606" y="0"/>
                </a:lnTo>
                <a:lnTo>
                  <a:pt x="2210606" y="2198547"/>
                </a:lnTo>
                <a:lnTo>
                  <a:pt x="0" y="21985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3375208" y="3612543"/>
            <a:ext cx="2879042" cy="1306365"/>
          </a:xfrm>
          <a:custGeom>
            <a:avLst/>
            <a:gdLst/>
            <a:ahLst/>
            <a:cxnLst/>
            <a:rect r="r" b="b" t="t" l="l"/>
            <a:pathLst>
              <a:path h="1306365" w="2879042">
                <a:moveTo>
                  <a:pt x="0" y="0"/>
                </a:moveTo>
                <a:lnTo>
                  <a:pt x="2879042" y="0"/>
                </a:lnTo>
                <a:lnTo>
                  <a:pt x="2879042" y="1306365"/>
                </a:lnTo>
                <a:lnTo>
                  <a:pt x="0" y="1306365"/>
                </a:lnTo>
                <a:lnTo>
                  <a:pt x="0" y="0"/>
                </a:lnTo>
                <a:close/>
              </a:path>
            </a:pathLst>
          </a:custGeom>
          <a:blipFill>
            <a:blip r:embed="rId8"/>
            <a:stretch>
              <a:fillRect l="0" t="0" r="0" b="0"/>
            </a:stretch>
          </a:blipFill>
        </p:spPr>
      </p:sp>
      <p:sp>
        <p:nvSpPr>
          <p:cNvPr name="Freeform 15" id="15"/>
          <p:cNvSpPr/>
          <p:nvPr/>
        </p:nvSpPr>
        <p:spPr>
          <a:xfrm flipH="false" flipV="false" rot="0">
            <a:off x="12563442" y="5542178"/>
            <a:ext cx="4502574" cy="2774712"/>
          </a:xfrm>
          <a:custGeom>
            <a:avLst/>
            <a:gdLst/>
            <a:ahLst/>
            <a:cxnLst/>
            <a:rect r="r" b="b" t="t" l="l"/>
            <a:pathLst>
              <a:path h="2774712" w="4502574">
                <a:moveTo>
                  <a:pt x="0" y="0"/>
                </a:moveTo>
                <a:lnTo>
                  <a:pt x="4502574" y="0"/>
                </a:lnTo>
                <a:lnTo>
                  <a:pt x="4502574" y="2774712"/>
                </a:lnTo>
                <a:lnTo>
                  <a:pt x="0" y="2774712"/>
                </a:lnTo>
                <a:lnTo>
                  <a:pt x="0" y="0"/>
                </a:lnTo>
                <a:close/>
              </a:path>
            </a:pathLst>
          </a:custGeom>
          <a:blipFill>
            <a:blip r:embed="rId9"/>
            <a:stretch>
              <a:fillRect l="0" t="0" r="0" b="0"/>
            </a:stretch>
          </a:blipFill>
        </p:spPr>
      </p:sp>
      <p:sp>
        <p:nvSpPr>
          <p:cNvPr name="Freeform 16" id="16"/>
          <p:cNvSpPr/>
          <p:nvPr/>
        </p:nvSpPr>
        <p:spPr>
          <a:xfrm flipH="false" flipV="false" rot="0">
            <a:off x="7675529" y="6096735"/>
            <a:ext cx="2687314" cy="2875531"/>
          </a:xfrm>
          <a:custGeom>
            <a:avLst/>
            <a:gdLst/>
            <a:ahLst/>
            <a:cxnLst/>
            <a:rect r="r" b="b" t="t" l="l"/>
            <a:pathLst>
              <a:path h="2875531" w="2687314">
                <a:moveTo>
                  <a:pt x="0" y="0"/>
                </a:moveTo>
                <a:lnTo>
                  <a:pt x="2687314" y="0"/>
                </a:lnTo>
                <a:lnTo>
                  <a:pt x="2687314" y="2875531"/>
                </a:lnTo>
                <a:lnTo>
                  <a:pt x="0" y="287553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7" id="17"/>
          <p:cNvSpPr txBox="true"/>
          <p:nvPr/>
        </p:nvSpPr>
        <p:spPr>
          <a:xfrm rot="0">
            <a:off x="1930182" y="1402221"/>
            <a:ext cx="14427636" cy="1247775"/>
          </a:xfrm>
          <a:prstGeom prst="rect">
            <a:avLst/>
          </a:prstGeom>
        </p:spPr>
        <p:txBody>
          <a:bodyPr anchor="t" rtlCol="false" tIns="0" lIns="0" bIns="0" rIns="0">
            <a:spAutoFit/>
          </a:bodyPr>
          <a:lstStyle/>
          <a:p>
            <a:pPr algn="ctr" marL="0" indent="0" lvl="0">
              <a:lnSpc>
                <a:spcPts val="8399"/>
              </a:lnSpc>
              <a:spcBef>
                <a:spcPct val="0"/>
              </a:spcBef>
            </a:pPr>
            <a:r>
              <a:rPr lang="en-US" sz="6999">
                <a:solidFill>
                  <a:srgbClr val="2B2B2B"/>
                </a:solidFill>
                <a:latin typeface="Agrandir"/>
                <a:ea typeface="Agrandir"/>
                <a:cs typeface="Agrandir"/>
                <a:sym typeface="Agrandir"/>
              </a:rPr>
              <a:t>Tech Stack and Tools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grpSp>
        <p:nvGrpSpPr>
          <p:cNvPr name="Group 2" id="2"/>
          <p:cNvGrpSpPr/>
          <p:nvPr/>
        </p:nvGrpSpPr>
        <p:grpSpPr>
          <a:xfrm rot="0">
            <a:off x="9144000" y="3474921"/>
            <a:ext cx="8891583" cy="3337158"/>
            <a:chOff x="0" y="0"/>
            <a:chExt cx="11855445" cy="4449545"/>
          </a:xfrm>
        </p:grpSpPr>
        <p:sp>
          <p:nvSpPr>
            <p:cNvPr name="TextBox 3" id="3"/>
            <p:cNvSpPr txBox="true"/>
            <p:nvPr/>
          </p:nvSpPr>
          <p:spPr>
            <a:xfrm rot="0">
              <a:off x="0" y="1975373"/>
              <a:ext cx="11855445" cy="2474172"/>
            </a:xfrm>
            <a:prstGeom prst="rect">
              <a:avLst/>
            </a:prstGeom>
          </p:spPr>
          <p:txBody>
            <a:bodyPr anchor="t" rtlCol="false" tIns="0" lIns="0" bIns="0" rIns="0">
              <a:spAutoFit/>
            </a:bodyPr>
            <a:lstStyle/>
            <a:p>
              <a:pPr algn="l" marL="561342" indent="-280671" lvl="1">
                <a:lnSpc>
                  <a:spcPts val="3640"/>
                </a:lnSpc>
                <a:buFont typeface="Arial"/>
                <a:buChar char="•"/>
              </a:pPr>
              <a:r>
                <a:rPr lang="en-US" sz="2600">
                  <a:solidFill>
                    <a:srgbClr val="2B2B2B"/>
                  </a:solidFill>
                  <a:latin typeface="Agrandir"/>
                  <a:ea typeface="Agrandir"/>
                  <a:cs typeface="Agrandir"/>
                  <a:sym typeface="Agrandir"/>
                </a:rPr>
                <a:t>Dataset Availability</a:t>
              </a:r>
            </a:p>
            <a:p>
              <a:pPr algn="l" marL="561342" indent="-280671" lvl="1">
                <a:lnSpc>
                  <a:spcPts val="3640"/>
                </a:lnSpc>
                <a:buFont typeface="Arial"/>
                <a:buChar char="•"/>
              </a:pPr>
              <a:r>
                <a:rPr lang="en-US" sz="2600">
                  <a:solidFill>
                    <a:srgbClr val="2B2B2B"/>
                  </a:solidFill>
                  <a:latin typeface="Agrandir"/>
                  <a:ea typeface="Agrandir"/>
                  <a:cs typeface="Agrandir"/>
                  <a:sym typeface="Agrandir"/>
                </a:rPr>
                <a:t>Switch Off Hindering Functionality</a:t>
              </a:r>
            </a:p>
            <a:p>
              <a:pPr algn="l" marL="561342" indent="-280671" lvl="1">
                <a:lnSpc>
                  <a:spcPts val="3640"/>
                </a:lnSpc>
                <a:buFont typeface="Arial"/>
                <a:buChar char="•"/>
              </a:pPr>
              <a:r>
                <a:rPr lang="en-US" sz="2600">
                  <a:solidFill>
                    <a:srgbClr val="2B2B2B"/>
                  </a:solidFill>
                  <a:latin typeface="Agrandir"/>
                  <a:ea typeface="Agrandir"/>
                  <a:cs typeface="Agrandir"/>
                  <a:sym typeface="Agrandir"/>
                </a:rPr>
                <a:t>Availability of Goggle Map API</a:t>
              </a:r>
            </a:p>
            <a:p>
              <a:pPr algn="l" marL="561342" indent="-280671" lvl="1">
                <a:lnSpc>
                  <a:spcPts val="3640"/>
                </a:lnSpc>
                <a:buFont typeface="Arial"/>
                <a:buChar char="•"/>
              </a:pPr>
              <a:r>
                <a:rPr lang="en-US" sz="2600">
                  <a:solidFill>
                    <a:srgbClr val="2B2B2B"/>
                  </a:solidFill>
                  <a:latin typeface="Agrandir"/>
                  <a:ea typeface="Agrandir"/>
                  <a:cs typeface="Agrandir"/>
                  <a:sym typeface="Agrandir"/>
                </a:rPr>
                <a:t>Time Constraint</a:t>
              </a:r>
            </a:p>
          </p:txBody>
        </p:sp>
        <p:sp>
          <p:nvSpPr>
            <p:cNvPr name="TextBox 4" id="4"/>
            <p:cNvSpPr txBox="true"/>
            <p:nvPr/>
          </p:nvSpPr>
          <p:spPr>
            <a:xfrm rot="0">
              <a:off x="0" y="-190500"/>
              <a:ext cx="11855445" cy="1600200"/>
            </a:xfrm>
            <a:prstGeom prst="rect">
              <a:avLst/>
            </a:prstGeom>
          </p:spPr>
          <p:txBody>
            <a:bodyPr anchor="t" rtlCol="false" tIns="0" lIns="0" bIns="0" rIns="0">
              <a:spAutoFit/>
            </a:bodyPr>
            <a:lstStyle/>
            <a:p>
              <a:pPr algn="l" marL="0" indent="0" lvl="0">
                <a:lnSpc>
                  <a:spcPts val="8399"/>
                </a:lnSpc>
                <a:spcBef>
                  <a:spcPct val="0"/>
                </a:spcBef>
              </a:pPr>
              <a:r>
                <a:rPr lang="en-US" sz="6999">
                  <a:solidFill>
                    <a:srgbClr val="2B2B2B"/>
                  </a:solidFill>
                  <a:latin typeface="Agrandir"/>
                  <a:ea typeface="Agrandir"/>
                  <a:cs typeface="Agrandir"/>
                  <a:sym typeface="Agrandir"/>
                </a:rPr>
                <a:t>Limitations</a:t>
              </a:r>
            </a:p>
          </p:txBody>
        </p:sp>
      </p:grpSp>
      <p:pic>
        <p:nvPicPr>
          <p:cNvPr name="Picture 5" id="5"/>
          <p:cNvPicPr>
            <a:picLocks noChangeAspect="true"/>
          </p:cNvPicPr>
          <p:nvPr/>
        </p:nvPicPr>
        <p:blipFill>
          <a:blip r:embed="rId2">
            <a:alphaModFix amt="50000"/>
          </a:blip>
          <a:srcRect l="0" t="0" r="0" b="0"/>
          <a:stretch>
            <a:fillRect/>
          </a:stretch>
        </p:blipFill>
        <p:spPr>
          <a:xfrm flipH="false" flipV="false" rot="0">
            <a:off x="-2868523" y="2438918"/>
            <a:ext cx="10541077" cy="10522453"/>
          </a:xfrm>
          <a:prstGeom prst="rect">
            <a:avLst/>
          </a:prstGeom>
        </p:spPr>
      </p:pic>
      <p:pic>
        <p:nvPicPr>
          <p:cNvPr name="Picture 6" id="6"/>
          <p:cNvPicPr>
            <a:picLocks noChangeAspect="true"/>
          </p:cNvPicPr>
          <p:nvPr/>
        </p:nvPicPr>
        <p:blipFill>
          <a:blip r:embed="rId3"/>
          <a:srcRect l="0" t="0" r="0" b="0"/>
          <a:stretch>
            <a:fillRect/>
          </a:stretch>
        </p:blipFill>
        <p:spPr>
          <a:xfrm flipH="false" flipV="false" rot="0">
            <a:off x="-3463659" y="-599139"/>
            <a:ext cx="5865675" cy="523105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DAGl0v8X7gY</dc:identifier>
  <dcterms:modified xsi:type="dcterms:W3CDTF">2011-08-01T06:04:30Z</dcterms:modified>
  <cp:revision>1</cp:revision>
  <dc:title>W-Secure</dc:title>
</cp:coreProperties>
</file>